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22"/>
  </p:handoutMasterIdLst>
  <p:sldIdLst>
    <p:sldId id="284" r:id="rId3"/>
    <p:sldId id="357" r:id="rId4"/>
    <p:sldId id="360" r:id="rId5"/>
    <p:sldId id="365" r:id="rId6"/>
    <p:sldId id="367" r:id="rId7"/>
    <p:sldId id="392" r:id="rId8"/>
    <p:sldId id="492" r:id="rId9"/>
    <p:sldId id="368" r:id="rId10"/>
    <p:sldId id="466" r:id="rId11"/>
    <p:sldId id="467" r:id="rId12"/>
    <p:sldId id="363" r:id="rId13"/>
    <p:sldId id="394" r:id="rId14"/>
    <p:sldId id="432" r:id="rId15"/>
    <p:sldId id="433" r:id="rId16"/>
    <p:sldId id="434" r:id="rId17"/>
    <p:sldId id="435" r:id="rId19"/>
    <p:sldId id="436" r:id="rId20"/>
    <p:sldId id="285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6" userDrawn="1">
          <p15:clr>
            <a:srgbClr val="A4A3A4"/>
          </p15:clr>
        </p15:guide>
        <p15:guide id="2" pos="38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1B72BE"/>
    <a:srgbClr val="2A8BD5"/>
    <a:srgbClr val="0E6EDF"/>
    <a:srgbClr val="E50337"/>
    <a:srgbClr val="CD0804"/>
    <a:srgbClr val="2C2D33"/>
    <a:srgbClr val="F6F7FC"/>
    <a:srgbClr val="2F2F45"/>
    <a:srgbClr val="1C1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98" autoAdjust="0"/>
    <p:restoredTop sz="94281" autoAdjust="0"/>
  </p:normalViewPr>
  <p:slideViewPr>
    <p:cSldViewPr snapToGrid="0" showGuides="1">
      <p:cViewPr>
        <p:scale>
          <a:sx n="100" d="100"/>
          <a:sy n="100" d="100"/>
        </p:scale>
        <p:origin x="624" y="280"/>
      </p:cViewPr>
      <p:guideLst>
        <p:guide orient="horz" pos="2276"/>
        <p:guide pos="385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15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85982-A460-4F87-8C18-7249E49CD48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FF662-3CAC-45B8-8622-EF915E3CC0C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5171D-4993-438C-8904-9D1C573ACB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4DD8C-7AEA-4BD3-B8FE-CCF55F69A4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8344DD8C-7AEA-4BD3-B8FE-CCF55F69A4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云适配 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-11812" y="-15498"/>
            <a:ext cx="12203812" cy="5507621"/>
            <a:chOff x="-11812" y="876620"/>
            <a:chExt cx="12203812" cy="5507621"/>
          </a:xfrm>
        </p:grpSpPr>
        <p:pic>
          <p:nvPicPr>
            <p:cNvPr id="12" name="photo-1442406964439-e46ab8eff7c4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52" b="13810"/>
            <a:stretch>
              <a:fillRect/>
            </a:stretch>
          </p:blipFill>
          <p:spPr>
            <a:xfrm>
              <a:off x="1117" y="876620"/>
              <a:ext cx="12185134" cy="5486400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13" name="Shape 148"/>
            <p:cNvSpPr/>
            <p:nvPr userDrawn="1"/>
          </p:nvSpPr>
          <p:spPr>
            <a:xfrm>
              <a:off x="-11812" y="884365"/>
              <a:ext cx="12203812" cy="5499876"/>
            </a:xfrm>
            <a:prstGeom prst="rect">
              <a:avLst/>
            </a:prstGeom>
            <a:solidFill>
              <a:srgbClr val="202130">
                <a:alpha val="75000"/>
              </a:srgbClr>
            </a:solidFill>
            <a:ln w="12700">
              <a:miter lim="400000"/>
            </a:ln>
          </p:spPr>
          <p:txBody>
            <a:bodyPr lIns="60959" rIns="60959" anchor="ctr"/>
            <a:lstStyle/>
            <a:p>
              <a:endParaRPr sz="4000">
                <a:solidFill>
                  <a:schemeClr val="bg1"/>
                </a:solidFill>
              </a:endParaRPr>
            </a:p>
          </p:txBody>
        </p:sp>
      </p:grpSp>
      <p:sp>
        <p:nvSpPr>
          <p:cNvPr id="15" name="矩形 14"/>
          <p:cNvSpPr/>
          <p:nvPr userDrawn="1"/>
        </p:nvSpPr>
        <p:spPr>
          <a:xfrm>
            <a:off x="-11813" y="5484378"/>
            <a:ext cx="12204000" cy="102638"/>
          </a:xfrm>
          <a:prstGeom prst="rect">
            <a:avLst/>
          </a:prstGeom>
          <a:solidFill>
            <a:srgbClr val="1B72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2272358" y="2142550"/>
            <a:ext cx="7727281" cy="11992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9" name="文本占位符 2"/>
          <p:cNvSpPr>
            <a:spLocks noGrp="1"/>
          </p:cNvSpPr>
          <p:nvPr>
            <p:ph type="body" idx="1"/>
          </p:nvPr>
        </p:nvSpPr>
        <p:spPr>
          <a:xfrm>
            <a:off x="3935294" y="3497385"/>
            <a:ext cx="4401409" cy="36549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000" y="6191232"/>
            <a:ext cx="1572635" cy="4015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 userDrawn="1"/>
        </p:nvGrpSpPr>
        <p:grpSpPr>
          <a:xfrm>
            <a:off x="-1" y="297818"/>
            <a:ext cx="6906935" cy="474938"/>
            <a:chOff x="-1" y="297818"/>
            <a:chExt cx="6906935" cy="474938"/>
          </a:xfrm>
        </p:grpSpPr>
        <p:sp>
          <p:nvSpPr>
            <p:cNvPr id="38" name="矩形 37"/>
            <p:cNvSpPr/>
            <p:nvPr/>
          </p:nvSpPr>
          <p:spPr>
            <a:xfrm>
              <a:off x="-1" y="297818"/>
              <a:ext cx="6201295" cy="4749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Freeform 5"/>
            <p:cNvSpPr/>
            <p:nvPr/>
          </p:nvSpPr>
          <p:spPr bwMode="auto">
            <a:xfrm>
              <a:off x="5885444" y="297818"/>
              <a:ext cx="586457" cy="474938"/>
            </a:xfrm>
            <a:custGeom>
              <a:avLst/>
              <a:gdLst>
                <a:gd name="T0" fmla="*/ 264 w 447"/>
                <a:gd name="T1" fmla="*/ 362 h 362"/>
                <a:gd name="T2" fmla="*/ 0 w 447"/>
                <a:gd name="T3" fmla="*/ 362 h 362"/>
                <a:gd name="T4" fmla="*/ 177 w 447"/>
                <a:gd name="T5" fmla="*/ 0 h 362"/>
                <a:gd name="T6" fmla="*/ 447 w 447"/>
                <a:gd name="T7" fmla="*/ 0 h 362"/>
                <a:gd name="T8" fmla="*/ 264 w 447"/>
                <a:gd name="T9" fmla="*/ 362 h 362"/>
                <a:gd name="T10" fmla="*/ 264 w 447"/>
                <a:gd name="T11" fmla="*/ 362 h 362"/>
                <a:gd name="T12" fmla="*/ 264 w 447"/>
                <a:gd name="T13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362">
                  <a:moveTo>
                    <a:pt x="264" y="362"/>
                  </a:moveTo>
                  <a:lnTo>
                    <a:pt x="0" y="362"/>
                  </a:lnTo>
                  <a:lnTo>
                    <a:pt x="177" y="0"/>
                  </a:lnTo>
                  <a:lnTo>
                    <a:pt x="447" y="0"/>
                  </a:lnTo>
                  <a:lnTo>
                    <a:pt x="264" y="362"/>
                  </a:lnTo>
                  <a:lnTo>
                    <a:pt x="264" y="362"/>
                  </a:lnTo>
                  <a:lnTo>
                    <a:pt x="264" y="3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40" name="Freeform 5"/>
            <p:cNvSpPr/>
            <p:nvPr/>
          </p:nvSpPr>
          <p:spPr bwMode="auto">
            <a:xfrm>
              <a:off x="6320477" y="297818"/>
              <a:ext cx="586457" cy="474938"/>
            </a:xfrm>
            <a:custGeom>
              <a:avLst/>
              <a:gdLst>
                <a:gd name="T0" fmla="*/ 264 w 447"/>
                <a:gd name="T1" fmla="*/ 362 h 362"/>
                <a:gd name="T2" fmla="*/ 0 w 447"/>
                <a:gd name="T3" fmla="*/ 362 h 362"/>
                <a:gd name="T4" fmla="*/ 177 w 447"/>
                <a:gd name="T5" fmla="*/ 0 h 362"/>
                <a:gd name="T6" fmla="*/ 447 w 447"/>
                <a:gd name="T7" fmla="*/ 0 h 362"/>
                <a:gd name="T8" fmla="*/ 264 w 447"/>
                <a:gd name="T9" fmla="*/ 362 h 362"/>
                <a:gd name="T10" fmla="*/ 264 w 447"/>
                <a:gd name="T11" fmla="*/ 362 h 362"/>
                <a:gd name="T12" fmla="*/ 264 w 447"/>
                <a:gd name="T13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362">
                  <a:moveTo>
                    <a:pt x="264" y="362"/>
                  </a:moveTo>
                  <a:lnTo>
                    <a:pt x="0" y="362"/>
                  </a:lnTo>
                  <a:lnTo>
                    <a:pt x="177" y="0"/>
                  </a:lnTo>
                  <a:lnTo>
                    <a:pt x="447" y="0"/>
                  </a:lnTo>
                  <a:lnTo>
                    <a:pt x="264" y="362"/>
                  </a:lnTo>
                  <a:lnTo>
                    <a:pt x="264" y="362"/>
                  </a:lnTo>
                  <a:lnTo>
                    <a:pt x="264" y="362"/>
                  </a:lnTo>
                  <a:close/>
                </a:path>
              </a:pathLst>
            </a:custGeom>
            <a:solidFill>
              <a:srgbClr val="1B72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297406" y="246929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56" y="6315248"/>
            <a:ext cx="1180714" cy="3014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章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5" b="20133"/>
          <a:stretch>
            <a:fillRect/>
          </a:stretch>
        </p:blipFill>
        <p:spPr>
          <a:xfrm>
            <a:off x="0" y="1885743"/>
            <a:ext cx="5687658" cy="2221991"/>
          </a:xfrm>
          <a:prstGeom prst="rect">
            <a:avLst/>
          </a:prstGeom>
        </p:spPr>
      </p:pic>
      <p:sp>
        <p:nvSpPr>
          <p:cNvPr id="8" name="梯形 2"/>
          <p:cNvSpPr/>
          <p:nvPr userDrawn="1"/>
        </p:nvSpPr>
        <p:spPr>
          <a:xfrm>
            <a:off x="4246359" y="1885743"/>
            <a:ext cx="7945642" cy="2221991"/>
          </a:xfrm>
          <a:custGeom>
            <a:avLst/>
            <a:gdLst>
              <a:gd name="connsiteX0" fmla="*/ 0 w 7935884"/>
              <a:gd name="connsiteY0" fmla="*/ 2221991 h 2221991"/>
              <a:gd name="connsiteX1" fmla="*/ 372628 w 7935884"/>
              <a:gd name="connsiteY1" fmla="*/ 0 h 2221991"/>
              <a:gd name="connsiteX2" fmla="*/ 7563256 w 7935884"/>
              <a:gd name="connsiteY2" fmla="*/ 0 h 2221991"/>
              <a:gd name="connsiteX3" fmla="*/ 7935884 w 7935884"/>
              <a:gd name="connsiteY3" fmla="*/ 2221991 h 2221991"/>
              <a:gd name="connsiteX4" fmla="*/ 0 w 7935884"/>
              <a:gd name="connsiteY4" fmla="*/ 2221991 h 2221991"/>
              <a:gd name="connsiteX0-1" fmla="*/ 0 w 7945642"/>
              <a:gd name="connsiteY0-2" fmla="*/ 2221991 h 2221991"/>
              <a:gd name="connsiteX1-3" fmla="*/ 372628 w 7945642"/>
              <a:gd name="connsiteY1-4" fmla="*/ 0 h 2221991"/>
              <a:gd name="connsiteX2-5" fmla="*/ 7945642 w 7945642"/>
              <a:gd name="connsiteY2-6" fmla="*/ 0 h 2221991"/>
              <a:gd name="connsiteX3-7" fmla="*/ 7935884 w 7945642"/>
              <a:gd name="connsiteY3-8" fmla="*/ 2221991 h 2221991"/>
              <a:gd name="connsiteX4-9" fmla="*/ 0 w 7945642"/>
              <a:gd name="connsiteY4-10" fmla="*/ 2221991 h 2221991"/>
              <a:gd name="connsiteX0-11" fmla="*/ 0 w 7945642"/>
              <a:gd name="connsiteY0-12" fmla="*/ 2221991 h 2221991"/>
              <a:gd name="connsiteX1-13" fmla="*/ 804889 w 7945642"/>
              <a:gd name="connsiteY1-14" fmla="*/ 0 h 2221991"/>
              <a:gd name="connsiteX2-15" fmla="*/ 7945642 w 7945642"/>
              <a:gd name="connsiteY2-16" fmla="*/ 0 h 2221991"/>
              <a:gd name="connsiteX3-17" fmla="*/ 7935884 w 7945642"/>
              <a:gd name="connsiteY3-18" fmla="*/ 2221991 h 2221991"/>
              <a:gd name="connsiteX4-19" fmla="*/ 0 w 7945642"/>
              <a:gd name="connsiteY4-20" fmla="*/ 2221991 h 22219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945642" h="2221991">
                <a:moveTo>
                  <a:pt x="0" y="2221991"/>
                </a:moveTo>
                <a:lnTo>
                  <a:pt x="804889" y="0"/>
                </a:lnTo>
                <a:lnTo>
                  <a:pt x="7945642" y="0"/>
                </a:lnTo>
                <a:cubicBezTo>
                  <a:pt x="7942389" y="740664"/>
                  <a:pt x="7939137" y="1481327"/>
                  <a:pt x="7935884" y="2221991"/>
                </a:cubicBezTo>
                <a:lnTo>
                  <a:pt x="0" y="2221991"/>
                </a:lnTo>
                <a:close/>
              </a:path>
            </a:pathLst>
          </a:custGeom>
          <a:solidFill>
            <a:srgbClr val="1B72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56" y="6315248"/>
            <a:ext cx="1180714" cy="3014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-1" y="297818"/>
            <a:ext cx="6906935" cy="474938"/>
            <a:chOff x="-1" y="297818"/>
            <a:chExt cx="6906935" cy="474938"/>
          </a:xfrm>
        </p:grpSpPr>
        <p:sp>
          <p:nvSpPr>
            <p:cNvPr id="13" name="矩形 12"/>
            <p:cNvSpPr/>
            <p:nvPr/>
          </p:nvSpPr>
          <p:spPr>
            <a:xfrm>
              <a:off x="-1" y="297818"/>
              <a:ext cx="6201295" cy="4749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Freeform 5"/>
            <p:cNvSpPr/>
            <p:nvPr/>
          </p:nvSpPr>
          <p:spPr bwMode="auto">
            <a:xfrm>
              <a:off x="5885444" y="297818"/>
              <a:ext cx="586457" cy="474938"/>
            </a:xfrm>
            <a:custGeom>
              <a:avLst/>
              <a:gdLst>
                <a:gd name="T0" fmla="*/ 264 w 447"/>
                <a:gd name="T1" fmla="*/ 362 h 362"/>
                <a:gd name="T2" fmla="*/ 0 w 447"/>
                <a:gd name="T3" fmla="*/ 362 h 362"/>
                <a:gd name="T4" fmla="*/ 177 w 447"/>
                <a:gd name="T5" fmla="*/ 0 h 362"/>
                <a:gd name="T6" fmla="*/ 447 w 447"/>
                <a:gd name="T7" fmla="*/ 0 h 362"/>
                <a:gd name="T8" fmla="*/ 264 w 447"/>
                <a:gd name="T9" fmla="*/ 362 h 362"/>
                <a:gd name="T10" fmla="*/ 264 w 447"/>
                <a:gd name="T11" fmla="*/ 362 h 362"/>
                <a:gd name="T12" fmla="*/ 264 w 447"/>
                <a:gd name="T13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362">
                  <a:moveTo>
                    <a:pt x="264" y="362"/>
                  </a:moveTo>
                  <a:lnTo>
                    <a:pt x="0" y="362"/>
                  </a:lnTo>
                  <a:lnTo>
                    <a:pt x="177" y="0"/>
                  </a:lnTo>
                  <a:lnTo>
                    <a:pt x="447" y="0"/>
                  </a:lnTo>
                  <a:lnTo>
                    <a:pt x="264" y="362"/>
                  </a:lnTo>
                  <a:lnTo>
                    <a:pt x="264" y="362"/>
                  </a:lnTo>
                  <a:lnTo>
                    <a:pt x="264" y="3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5" name="Freeform 5"/>
            <p:cNvSpPr/>
            <p:nvPr/>
          </p:nvSpPr>
          <p:spPr bwMode="auto">
            <a:xfrm>
              <a:off x="6320477" y="297818"/>
              <a:ext cx="586457" cy="474938"/>
            </a:xfrm>
            <a:custGeom>
              <a:avLst/>
              <a:gdLst>
                <a:gd name="T0" fmla="*/ 264 w 447"/>
                <a:gd name="T1" fmla="*/ 362 h 362"/>
                <a:gd name="T2" fmla="*/ 0 w 447"/>
                <a:gd name="T3" fmla="*/ 362 h 362"/>
                <a:gd name="T4" fmla="*/ 177 w 447"/>
                <a:gd name="T5" fmla="*/ 0 h 362"/>
                <a:gd name="T6" fmla="*/ 447 w 447"/>
                <a:gd name="T7" fmla="*/ 0 h 362"/>
                <a:gd name="T8" fmla="*/ 264 w 447"/>
                <a:gd name="T9" fmla="*/ 362 h 362"/>
                <a:gd name="T10" fmla="*/ 264 w 447"/>
                <a:gd name="T11" fmla="*/ 362 h 362"/>
                <a:gd name="T12" fmla="*/ 264 w 447"/>
                <a:gd name="T13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362">
                  <a:moveTo>
                    <a:pt x="264" y="362"/>
                  </a:moveTo>
                  <a:lnTo>
                    <a:pt x="0" y="362"/>
                  </a:lnTo>
                  <a:lnTo>
                    <a:pt x="177" y="0"/>
                  </a:lnTo>
                  <a:lnTo>
                    <a:pt x="447" y="0"/>
                  </a:lnTo>
                  <a:lnTo>
                    <a:pt x="264" y="362"/>
                  </a:lnTo>
                  <a:lnTo>
                    <a:pt x="264" y="362"/>
                  </a:lnTo>
                  <a:lnTo>
                    <a:pt x="264" y="362"/>
                  </a:lnTo>
                  <a:close/>
                </a:path>
              </a:pathLst>
            </a:custGeom>
            <a:solidFill>
              <a:srgbClr val="1B72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336064" y="330272"/>
            <a:ext cx="3098900" cy="40614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56" y="6315248"/>
            <a:ext cx="1180714" cy="3014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3410587"/>
            <a:ext cx="1397492" cy="183615"/>
            <a:chOff x="8700656" y="4488794"/>
            <a:chExt cx="1397492" cy="183615"/>
          </a:xfrm>
        </p:grpSpPr>
        <p:sp>
          <p:nvSpPr>
            <p:cNvPr id="6" name="Freeform 11"/>
            <p:cNvSpPr/>
            <p:nvPr/>
          </p:nvSpPr>
          <p:spPr bwMode="auto">
            <a:xfrm>
              <a:off x="9876586" y="4488794"/>
              <a:ext cx="221562" cy="183615"/>
            </a:xfrm>
            <a:custGeom>
              <a:avLst/>
              <a:gdLst>
                <a:gd name="T0" fmla="*/ 149 w 362"/>
                <a:gd name="T1" fmla="*/ 0 h 300"/>
                <a:gd name="T2" fmla="*/ 0 w 362"/>
                <a:gd name="T3" fmla="*/ 300 h 300"/>
                <a:gd name="T4" fmla="*/ 211 w 362"/>
                <a:gd name="T5" fmla="*/ 300 h 300"/>
                <a:gd name="T6" fmla="*/ 362 w 362"/>
                <a:gd name="T7" fmla="*/ 0 h 300"/>
                <a:gd name="T8" fmla="*/ 149 w 362"/>
                <a:gd name="T9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2" h="300">
                  <a:moveTo>
                    <a:pt x="149" y="0"/>
                  </a:moveTo>
                  <a:lnTo>
                    <a:pt x="0" y="300"/>
                  </a:lnTo>
                  <a:lnTo>
                    <a:pt x="211" y="300"/>
                  </a:lnTo>
                  <a:lnTo>
                    <a:pt x="362" y="0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1B72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8700656" y="4488794"/>
              <a:ext cx="1198659" cy="183615"/>
              <a:chOff x="22567263" y="1463514"/>
              <a:chExt cx="3109013" cy="476250"/>
            </a:xfrm>
          </p:grpSpPr>
          <p:sp>
            <p:nvSpPr>
              <p:cNvPr id="8" name="Freeform 10"/>
              <p:cNvSpPr/>
              <p:nvPr/>
            </p:nvSpPr>
            <p:spPr bwMode="auto">
              <a:xfrm>
                <a:off x="22567263" y="1463514"/>
                <a:ext cx="2802939" cy="476250"/>
              </a:xfrm>
              <a:custGeom>
                <a:avLst/>
                <a:gdLst>
                  <a:gd name="T0" fmla="*/ 0 w 3786"/>
                  <a:gd name="T1" fmla="*/ 0 h 300"/>
                  <a:gd name="T2" fmla="*/ 3786 w 3786"/>
                  <a:gd name="T3" fmla="*/ 0 h 300"/>
                  <a:gd name="T4" fmla="*/ 3786 w 3786"/>
                  <a:gd name="T5" fmla="*/ 300 h 300"/>
                  <a:gd name="T6" fmla="*/ 0 w 3786"/>
                  <a:gd name="T7" fmla="*/ 300 h 300"/>
                  <a:gd name="T8" fmla="*/ 0 w 3786"/>
                  <a:gd name="T9" fmla="*/ 0 h 300"/>
                  <a:gd name="T10" fmla="*/ 0 w 3786"/>
                  <a:gd name="T11" fmla="*/ 0 h 300"/>
                  <a:gd name="T12" fmla="*/ 0 w 3786"/>
                  <a:gd name="T13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86" h="300">
                    <a:moveTo>
                      <a:pt x="0" y="0"/>
                    </a:moveTo>
                    <a:lnTo>
                      <a:pt x="3786" y="0"/>
                    </a:lnTo>
                    <a:lnTo>
                      <a:pt x="3786" y="300"/>
                    </a:lnTo>
                    <a:lnTo>
                      <a:pt x="0" y="30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C2D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11"/>
              <p:cNvSpPr/>
              <p:nvPr/>
            </p:nvSpPr>
            <p:spPr bwMode="auto">
              <a:xfrm>
                <a:off x="25101601" y="1463514"/>
                <a:ext cx="574675" cy="476250"/>
              </a:xfrm>
              <a:custGeom>
                <a:avLst/>
                <a:gdLst>
                  <a:gd name="T0" fmla="*/ 149 w 362"/>
                  <a:gd name="T1" fmla="*/ 0 h 300"/>
                  <a:gd name="T2" fmla="*/ 0 w 362"/>
                  <a:gd name="T3" fmla="*/ 300 h 300"/>
                  <a:gd name="T4" fmla="*/ 211 w 362"/>
                  <a:gd name="T5" fmla="*/ 300 h 300"/>
                  <a:gd name="T6" fmla="*/ 362 w 362"/>
                  <a:gd name="T7" fmla="*/ 0 h 300"/>
                  <a:gd name="T8" fmla="*/ 149 w 362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2" h="300">
                    <a:moveTo>
                      <a:pt x="149" y="0"/>
                    </a:moveTo>
                    <a:lnTo>
                      <a:pt x="0" y="300"/>
                    </a:lnTo>
                    <a:lnTo>
                      <a:pt x="211" y="300"/>
                    </a:lnTo>
                    <a:lnTo>
                      <a:pt x="362" y="0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2C2D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0" name="组合 9"/>
          <p:cNvGrpSpPr/>
          <p:nvPr userDrawn="1"/>
        </p:nvGrpSpPr>
        <p:grpSpPr>
          <a:xfrm>
            <a:off x="5896771" y="3410587"/>
            <a:ext cx="6295229" cy="183615"/>
            <a:chOff x="9876586" y="4488794"/>
            <a:chExt cx="6295229" cy="183615"/>
          </a:xfrm>
        </p:grpSpPr>
        <p:sp>
          <p:nvSpPr>
            <p:cNvPr id="11" name="Freeform 11"/>
            <p:cNvSpPr/>
            <p:nvPr/>
          </p:nvSpPr>
          <p:spPr bwMode="auto">
            <a:xfrm>
              <a:off x="9876586" y="4488794"/>
              <a:ext cx="221562" cy="183615"/>
            </a:xfrm>
            <a:custGeom>
              <a:avLst/>
              <a:gdLst>
                <a:gd name="T0" fmla="*/ 149 w 362"/>
                <a:gd name="T1" fmla="*/ 0 h 300"/>
                <a:gd name="T2" fmla="*/ 0 w 362"/>
                <a:gd name="T3" fmla="*/ 300 h 300"/>
                <a:gd name="T4" fmla="*/ 211 w 362"/>
                <a:gd name="T5" fmla="*/ 300 h 300"/>
                <a:gd name="T6" fmla="*/ 362 w 362"/>
                <a:gd name="T7" fmla="*/ 0 h 300"/>
                <a:gd name="T8" fmla="*/ 149 w 362"/>
                <a:gd name="T9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2" h="300">
                  <a:moveTo>
                    <a:pt x="149" y="0"/>
                  </a:moveTo>
                  <a:lnTo>
                    <a:pt x="0" y="300"/>
                  </a:lnTo>
                  <a:lnTo>
                    <a:pt x="211" y="300"/>
                  </a:lnTo>
                  <a:lnTo>
                    <a:pt x="362" y="0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1B72B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10098147" y="4488794"/>
              <a:ext cx="6073668" cy="183615"/>
              <a:chOff x="26191997" y="1463514"/>
              <a:chExt cx="15753532" cy="476250"/>
            </a:xfrm>
          </p:grpSpPr>
          <p:sp>
            <p:nvSpPr>
              <p:cNvPr id="13" name="Freeform 10"/>
              <p:cNvSpPr/>
              <p:nvPr/>
            </p:nvSpPr>
            <p:spPr bwMode="auto">
              <a:xfrm>
                <a:off x="26479334" y="1463514"/>
                <a:ext cx="15466195" cy="476250"/>
              </a:xfrm>
              <a:custGeom>
                <a:avLst/>
                <a:gdLst>
                  <a:gd name="T0" fmla="*/ 0 w 3786"/>
                  <a:gd name="T1" fmla="*/ 0 h 300"/>
                  <a:gd name="T2" fmla="*/ 3786 w 3786"/>
                  <a:gd name="T3" fmla="*/ 0 h 300"/>
                  <a:gd name="T4" fmla="*/ 3786 w 3786"/>
                  <a:gd name="T5" fmla="*/ 300 h 300"/>
                  <a:gd name="T6" fmla="*/ 0 w 3786"/>
                  <a:gd name="T7" fmla="*/ 300 h 300"/>
                  <a:gd name="T8" fmla="*/ 0 w 3786"/>
                  <a:gd name="T9" fmla="*/ 0 h 300"/>
                  <a:gd name="T10" fmla="*/ 0 w 3786"/>
                  <a:gd name="T11" fmla="*/ 0 h 300"/>
                  <a:gd name="T12" fmla="*/ 0 w 3786"/>
                  <a:gd name="T13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86" h="300">
                    <a:moveTo>
                      <a:pt x="0" y="0"/>
                    </a:moveTo>
                    <a:lnTo>
                      <a:pt x="3786" y="0"/>
                    </a:lnTo>
                    <a:lnTo>
                      <a:pt x="3786" y="300"/>
                    </a:lnTo>
                    <a:lnTo>
                      <a:pt x="0" y="30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C2D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11"/>
              <p:cNvSpPr/>
              <p:nvPr/>
            </p:nvSpPr>
            <p:spPr bwMode="auto">
              <a:xfrm>
                <a:off x="26191997" y="1463514"/>
                <a:ext cx="574675" cy="476250"/>
              </a:xfrm>
              <a:custGeom>
                <a:avLst/>
                <a:gdLst>
                  <a:gd name="T0" fmla="*/ 149 w 362"/>
                  <a:gd name="T1" fmla="*/ 0 h 300"/>
                  <a:gd name="T2" fmla="*/ 0 w 362"/>
                  <a:gd name="T3" fmla="*/ 300 h 300"/>
                  <a:gd name="T4" fmla="*/ 211 w 362"/>
                  <a:gd name="T5" fmla="*/ 300 h 300"/>
                  <a:gd name="T6" fmla="*/ 362 w 362"/>
                  <a:gd name="T7" fmla="*/ 0 h 300"/>
                  <a:gd name="T8" fmla="*/ 149 w 362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2" h="300">
                    <a:moveTo>
                      <a:pt x="149" y="0"/>
                    </a:moveTo>
                    <a:lnTo>
                      <a:pt x="0" y="300"/>
                    </a:lnTo>
                    <a:lnTo>
                      <a:pt x="211" y="300"/>
                    </a:lnTo>
                    <a:lnTo>
                      <a:pt x="362" y="0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2C2D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6" name="Shape 726"/>
          <p:cNvSpPr/>
          <p:nvPr userDrawn="1"/>
        </p:nvSpPr>
        <p:spPr>
          <a:xfrm>
            <a:off x="1532523" y="3013562"/>
            <a:ext cx="4234299" cy="923330"/>
          </a:xfrm>
          <a:prstGeom prst="rect">
            <a:avLst/>
          </a:prstGeom>
          <a:ln w="12700">
            <a:miter lim="400000"/>
          </a:ln>
        </p:spPr>
        <p:txBody>
          <a:bodyPr wrap="none" lIns="60959" rIns="60959">
            <a:spAutoFit/>
          </a:bodyPr>
          <a:lstStyle>
            <a:lvl1pPr>
              <a:defRPr sz="4400">
                <a:solidFill>
                  <a:srgbClr val="CD080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5400" dirty="0">
                <a:solidFill>
                  <a:srgbClr val="1B72BE"/>
                </a:solidFill>
                <a:latin typeface="+mj-ea"/>
                <a:ea typeface="+mj-ea"/>
              </a:rPr>
              <a:t>THANK YOU</a:t>
            </a:r>
            <a:endParaRPr sz="5400" dirty="0">
              <a:solidFill>
                <a:srgbClr val="1B72BE"/>
              </a:solidFill>
              <a:latin typeface="+mj-ea"/>
              <a:ea typeface="+mj-ea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484" y="407516"/>
            <a:ext cx="1563576" cy="3992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8.png"/><Relationship Id="rId2" Type="http://schemas.openxmlformats.org/officeDocument/2006/relationships/tags" Target="../tags/tag7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0.png"/><Relationship Id="rId2" Type="http://schemas.openxmlformats.org/officeDocument/2006/relationships/tags" Target="../tags/tag8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1.png"/><Relationship Id="rId2" Type="http://schemas.openxmlformats.org/officeDocument/2006/relationships/tags" Target="../tags/tag9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2.png"/><Relationship Id="rId2" Type="http://schemas.openxmlformats.org/officeDocument/2006/relationships/tags" Target="../tags/tag10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3.png"/><Relationship Id="rId2" Type="http://schemas.openxmlformats.org/officeDocument/2006/relationships/tags" Target="../tags/tag11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4.png"/><Relationship Id="rId2" Type="http://schemas.openxmlformats.org/officeDocument/2006/relationships/tags" Target="../tags/tag12.xml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5.png"/><Relationship Id="rId2" Type="http://schemas.openxmlformats.org/officeDocument/2006/relationships/tags" Target="../tags/tag13.xml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6.png"/><Relationship Id="rId2" Type="http://schemas.openxmlformats.org/officeDocument/2006/relationships/tags" Target="../tags/tag14.xml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0.png"/><Relationship Id="rId2" Type="http://schemas.openxmlformats.org/officeDocument/2006/relationships/tags" Target="../tags/tag1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4.png"/><Relationship Id="rId2" Type="http://schemas.openxmlformats.org/officeDocument/2006/relationships/tags" Target="../tags/tag4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6.jpeg"/><Relationship Id="rId2" Type="http://schemas.openxmlformats.org/officeDocument/2006/relationships/tags" Target="../tags/tag5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7.png"/><Relationship Id="rId2" Type="http://schemas.openxmlformats.org/officeDocument/2006/relationships/tags" Target="../tags/tag6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43685" y="2085975"/>
            <a:ext cx="9149715" cy="1605915"/>
          </a:xfrm>
        </p:spPr>
        <p:txBody>
          <a:bodyPr/>
          <a:lstStyle/>
          <a:p>
            <a:r>
              <a:rPr lang="zh-CN" altLang="en-US" sz="5200" b="1" dirty="0" smtClean="0"/>
              <a:t>工程质量保修金担保</a:t>
            </a:r>
            <a:br>
              <a:rPr lang="en-US" altLang="zh-CN" sz="5200" b="1" dirty="0" smtClean="0"/>
            </a:br>
            <a:r>
              <a:rPr lang="zh-CN" altLang="en-US" sz="5200" b="1" dirty="0" smtClean="0"/>
              <a:t>投标人操作手册</a:t>
            </a:r>
            <a:endParaRPr lang="zh-CN" altLang="en-US" sz="5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填写项目信息</a:t>
            </a:r>
            <a:endParaRPr kumimoji="1"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085" y="1310005"/>
            <a:ext cx="6093460" cy="4609465"/>
          </a:xfrm>
          <a:prstGeom prst="rect">
            <a:avLst/>
          </a:prstGeom>
        </p:spPr>
      </p:pic>
      <p:grpSp>
        <p:nvGrpSpPr>
          <p:cNvPr id="25" name="组 24"/>
          <p:cNvGrpSpPr/>
          <p:nvPr/>
        </p:nvGrpSpPr>
        <p:grpSpPr>
          <a:xfrm>
            <a:off x="646357" y="5757259"/>
            <a:ext cx="7708900" cy="535523"/>
            <a:chOff x="493957" y="5757259"/>
            <a:chExt cx="7708900" cy="535523"/>
          </a:xfrm>
        </p:grpSpPr>
        <p:sp>
          <p:nvSpPr>
            <p:cNvPr id="26" name="矩形 25"/>
            <p:cNvSpPr/>
            <p:nvPr/>
          </p:nvSpPr>
          <p:spPr>
            <a:xfrm>
              <a:off x="640007" y="5769959"/>
              <a:ext cx="7562850" cy="43434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根据工程造价增加反担保人数量，并且填写经办人信息，填写完成后点击</a:t>
              </a:r>
              <a:r>
                <a:rPr lang="en-US" alt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提交申请</a:t>
              </a:r>
              <a:r>
                <a:rPr lang="en-US" alt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按钮</a:t>
              </a:r>
              <a:r>
                <a:rPr lang="zh-CN" altLang="en-US" sz="1400" kern="100" dirty="0">
                  <a:latin typeface="+mj-ea"/>
                  <a:ea typeface="+mj-ea"/>
                  <a:sym typeface="+mn-ea"/>
                </a:rPr>
                <a:t>。</a:t>
              </a:r>
              <a:endParaRPr lang="zh-CN" altLang="en-US" sz="1400" kern="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600960" y="1694180"/>
            <a:ext cx="5315585" cy="2696845"/>
          </a:xfrm>
          <a:prstGeom prst="rect">
            <a:avLst/>
          </a:prstGeom>
        </p:spPr>
      </p:pic>
      <p:grpSp>
        <p:nvGrpSpPr>
          <p:cNvPr id="7" name="组 6"/>
          <p:cNvGrpSpPr/>
          <p:nvPr/>
        </p:nvGrpSpPr>
        <p:grpSpPr>
          <a:xfrm>
            <a:off x="7178786" y="2408603"/>
            <a:ext cx="4146550" cy="1064260"/>
            <a:chOff x="4246259" y="1465271"/>
            <a:chExt cx="4146550" cy="1064260"/>
          </a:xfrm>
        </p:grpSpPr>
        <p:cxnSp>
          <p:nvCxnSpPr>
            <p:cNvPr id="8" name="直接连接符 32"/>
            <p:cNvCxnSpPr/>
            <p:nvPr/>
          </p:nvCxnSpPr>
          <p:spPr>
            <a:xfrm>
              <a:off x="4766593" y="1821397"/>
              <a:ext cx="1440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5563944" y="1465271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356999" y="1553536"/>
              <a:ext cx="2035810" cy="97599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根据工程造价增加反担保人数量</a:t>
              </a:r>
              <a:endPara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830916" y="1539775"/>
              <a:ext cx="178309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000" dirty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sym typeface="Calibri" panose="020F0502020204030204"/>
                </a:rPr>
                <a:t>7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3" name="组 10"/>
            <p:cNvGrpSpPr/>
            <p:nvPr/>
          </p:nvGrpSpPr>
          <p:grpSpPr>
            <a:xfrm>
              <a:off x="4246259" y="1564993"/>
              <a:ext cx="512808" cy="512808"/>
              <a:chOff x="4246259" y="1564993"/>
              <a:chExt cx="512808" cy="512808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4246259" y="1564993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4377917" y="1691984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064" y="330272"/>
            <a:ext cx="3664436" cy="406141"/>
          </a:xfrm>
        </p:spPr>
        <p:txBody>
          <a:bodyPr/>
          <a:lstStyle/>
          <a:p>
            <a:r>
              <a:rPr kumimoji="1" lang="zh-CN" altLang="en-US" dirty="0" smtClean="0"/>
              <a:t>提交项目信息</a:t>
            </a:r>
            <a:endParaRPr kumimoji="1" lang="zh-CN" altLang="en-US" dirty="0" smtClean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15368" r="6333" b="16836"/>
          <a:stretch>
            <a:fillRect/>
          </a:stretch>
        </p:blipFill>
        <p:spPr>
          <a:xfrm>
            <a:off x="345440" y="1307465"/>
            <a:ext cx="7342505" cy="4138930"/>
          </a:xfrm>
          <a:prstGeom prst="rect">
            <a:avLst/>
          </a:prstGeom>
        </p:spPr>
      </p:pic>
      <p:grpSp>
        <p:nvGrpSpPr>
          <p:cNvPr id="18" name="组 17"/>
          <p:cNvGrpSpPr/>
          <p:nvPr/>
        </p:nvGrpSpPr>
        <p:grpSpPr>
          <a:xfrm>
            <a:off x="646357" y="5757259"/>
            <a:ext cx="8053142" cy="535523"/>
            <a:chOff x="493957" y="5757259"/>
            <a:chExt cx="8053142" cy="535523"/>
          </a:xfrm>
        </p:grpSpPr>
        <p:sp>
          <p:nvSpPr>
            <p:cNvPr id="19" name="矩形 18"/>
            <p:cNvSpPr/>
            <p:nvPr/>
          </p:nvSpPr>
          <p:spPr>
            <a:xfrm>
              <a:off x="640058" y="5769959"/>
              <a:ext cx="7907041" cy="43434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点击提交申请后，等待担保机构审核</a:t>
              </a:r>
              <a:r>
                <a:rPr lang="zh-CN" altLang="en-US" sz="1400" kern="100" dirty="0">
                  <a:latin typeface="+mj-ea"/>
                  <a:ea typeface="+mj-ea"/>
                  <a:sym typeface="+mn-ea"/>
                </a:rPr>
                <a:t>。</a:t>
              </a:r>
              <a:endParaRPr lang="en-US" altLang="zh-CN" sz="1400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07465" y="1632585"/>
            <a:ext cx="5374005" cy="3228975"/>
          </a:xfrm>
          <a:prstGeom prst="rect">
            <a:avLst/>
          </a:prstGeom>
        </p:spPr>
      </p:pic>
      <p:grpSp>
        <p:nvGrpSpPr>
          <p:cNvPr id="9" name="组 8"/>
          <p:cNvGrpSpPr/>
          <p:nvPr/>
        </p:nvGrpSpPr>
        <p:grpSpPr>
          <a:xfrm>
            <a:off x="5403465" y="2782982"/>
            <a:ext cx="6220263" cy="712252"/>
            <a:chOff x="4246259" y="1465271"/>
            <a:chExt cx="6220263" cy="712252"/>
          </a:xfrm>
        </p:grpSpPr>
        <p:cxnSp>
          <p:nvCxnSpPr>
            <p:cNvPr id="10" name="直接连接符 32"/>
            <p:cNvCxnSpPr/>
            <p:nvPr/>
          </p:nvCxnSpPr>
          <p:spPr>
            <a:xfrm>
              <a:off x="4766593" y="1824072"/>
              <a:ext cx="1440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6152880" y="1465271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995319" y="1558003"/>
              <a:ext cx="3471203" cy="53276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提交申请后，等待担保机构审核</a:t>
              </a:r>
              <a:endParaRPr lang="zh-CN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264871" y="1539775"/>
              <a:ext cx="505247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30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8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5" name="组 10"/>
            <p:cNvGrpSpPr/>
            <p:nvPr/>
          </p:nvGrpSpPr>
          <p:grpSpPr>
            <a:xfrm>
              <a:off x="4246259" y="1567668"/>
              <a:ext cx="512808" cy="512808"/>
              <a:chOff x="4246259" y="1567668"/>
              <a:chExt cx="512808" cy="51280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246259" y="1567668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4377917" y="1691984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064" y="330272"/>
            <a:ext cx="3664436" cy="406141"/>
          </a:xfrm>
        </p:spPr>
        <p:txBody>
          <a:bodyPr/>
          <a:lstStyle/>
          <a:p>
            <a:r>
              <a:rPr kumimoji="1" lang="en-US" altLang="zh-CN" dirty="0"/>
              <a:t>CA</a:t>
            </a:r>
            <a:r>
              <a:rPr kumimoji="1" lang="zh-CN" altLang="en-US" dirty="0"/>
              <a:t>签章</a:t>
            </a:r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15368" r="6333" b="16836"/>
          <a:stretch>
            <a:fillRect/>
          </a:stretch>
        </p:blipFill>
        <p:spPr>
          <a:xfrm>
            <a:off x="345440" y="1543050"/>
            <a:ext cx="7342505" cy="3901440"/>
          </a:xfrm>
          <a:prstGeom prst="rect">
            <a:avLst/>
          </a:prstGeom>
        </p:spPr>
      </p:pic>
      <p:grpSp>
        <p:nvGrpSpPr>
          <p:cNvPr id="18" name="组 17"/>
          <p:cNvGrpSpPr/>
          <p:nvPr/>
        </p:nvGrpSpPr>
        <p:grpSpPr>
          <a:xfrm>
            <a:off x="646357" y="5757259"/>
            <a:ext cx="8062667" cy="535523"/>
            <a:chOff x="493957" y="5757259"/>
            <a:chExt cx="8062667" cy="535523"/>
          </a:xfrm>
        </p:grpSpPr>
        <p:sp>
          <p:nvSpPr>
            <p:cNvPr id="19" name="矩形 18"/>
            <p:cNvSpPr/>
            <p:nvPr/>
          </p:nvSpPr>
          <p:spPr>
            <a:xfrm>
              <a:off x="649583" y="5768689"/>
              <a:ext cx="7907041" cy="43434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等待出函机构审核通后，用</a:t>
              </a:r>
              <a:r>
                <a:rPr lang="en-US" alt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ca</a:t>
              </a:r>
              <a:r>
                <a:rPr lang="zh-CN" altLang="en-US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锁签章</a:t>
              </a:r>
              <a:r>
                <a:rPr lang="zh-CN" altLang="zh-CN" sz="1400" kern="100" dirty="0">
                  <a:latin typeface="+mj-ea"/>
                  <a:ea typeface="+mj-ea"/>
                  <a:sym typeface="+mn-ea"/>
                </a:rPr>
                <a:t>。</a:t>
              </a:r>
              <a:endParaRPr lang="zh-CN" sz="1400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39215" y="1871345"/>
            <a:ext cx="5355590" cy="3044190"/>
          </a:xfrm>
          <a:prstGeom prst="rect">
            <a:avLst/>
          </a:prstGeom>
        </p:spPr>
      </p:pic>
      <p:grpSp>
        <p:nvGrpSpPr>
          <p:cNvPr id="9" name="组 8"/>
          <p:cNvGrpSpPr/>
          <p:nvPr/>
        </p:nvGrpSpPr>
        <p:grpSpPr>
          <a:xfrm>
            <a:off x="5403465" y="2792507"/>
            <a:ext cx="6220263" cy="712252"/>
            <a:chOff x="4246259" y="1465271"/>
            <a:chExt cx="6220263" cy="712252"/>
          </a:xfrm>
        </p:grpSpPr>
        <p:cxnSp>
          <p:nvCxnSpPr>
            <p:cNvPr id="10" name="直接连接符 32"/>
            <p:cNvCxnSpPr/>
            <p:nvPr/>
          </p:nvCxnSpPr>
          <p:spPr>
            <a:xfrm>
              <a:off x="4766593" y="1824072"/>
              <a:ext cx="1440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6152880" y="1465271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995319" y="1466563"/>
              <a:ext cx="3471203" cy="53276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出函机构审核通后，用</a:t>
              </a:r>
              <a:r>
                <a:rPr lang="en-US" altLang="zh-CN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ca</a:t>
              </a: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锁签章</a:t>
              </a:r>
              <a:endPara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264871" y="1539775"/>
              <a:ext cx="505247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30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9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5" name="组 10"/>
            <p:cNvGrpSpPr/>
            <p:nvPr/>
          </p:nvGrpSpPr>
          <p:grpSpPr>
            <a:xfrm>
              <a:off x="4246259" y="1567668"/>
              <a:ext cx="512808" cy="512808"/>
              <a:chOff x="4246259" y="1567668"/>
              <a:chExt cx="512808" cy="51280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246259" y="1567668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4377917" y="1691984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45" y="1793240"/>
            <a:ext cx="7274560" cy="36550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064" y="330272"/>
            <a:ext cx="4159736" cy="406141"/>
          </a:xfrm>
        </p:spPr>
        <p:txBody>
          <a:bodyPr/>
          <a:lstStyle/>
          <a:p>
            <a:r>
              <a:rPr kumimoji="1" lang="zh-CN" dirty="0"/>
              <a:t>提交签章信息</a:t>
            </a:r>
            <a:endParaRPr kumimoji="1" lang="zh-CN" dirty="0"/>
          </a:p>
        </p:txBody>
      </p:sp>
      <p:grpSp>
        <p:nvGrpSpPr>
          <p:cNvPr id="5" name="组 4"/>
          <p:cNvGrpSpPr/>
          <p:nvPr/>
        </p:nvGrpSpPr>
        <p:grpSpPr>
          <a:xfrm>
            <a:off x="646357" y="5757259"/>
            <a:ext cx="6237043" cy="535523"/>
            <a:chOff x="493957" y="5757259"/>
            <a:chExt cx="6237043" cy="535523"/>
          </a:xfrm>
        </p:grpSpPr>
        <p:sp>
          <p:nvSpPr>
            <p:cNvPr id="18" name="矩形 17"/>
            <p:cNvSpPr/>
            <p:nvPr/>
          </p:nvSpPr>
          <p:spPr>
            <a:xfrm>
              <a:off x="640059" y="5769959"/>
              <a:ext cx="6090941" cy="43434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签完章后点击下一步继续办理。</a:t>
              </a:r>
              <a:endParaRPr lang="zh-CN" sz="1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49325" y="2102485"/>
            <a:ext cx="5311140" cy="2818765"/>
          </a:xfrm>
          <a:prstGeom prst="rect">
            <a:avLst/>
          </a:prstGeom>
        </p:spPr>
      </p:pic>
      <p:grpSp>
        <p:nvGrpSpPr>
          <p:cNvPr id="9" name="组 8"/>
          <p:cNvGrpSpPr/>
          <p:nvPr/>
        </p:nvGrpSpPr>
        <p:grpSpPr>
          <a:xfrm>
            <a:off x="5212965" y="2863213"/>
            <a:ext cx="6220263" cy="712252"/>
            <a:chOff x="4246259" y="1465271"/>
            <a:chExt cx="6220263" cy="712252"/>
          </a:xfrm>
        </p:grpSpPr>
        <p:cxnSp>
          <p:nvCxnSpPr>
            <p:cNvPr id="10" name="直接连接符 32"/>
            <p:cNvCxnSpPr/>
            <p:nvPr/>
          </p:nvCxnSpPr>
          <p:spPr>
            <a:xfrm>
              <a:off x="4766593" y="1824072"/>
              <a:ext cx="1440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6152880" y="1465271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995319" y="1553636"/>
              <a:ext cx="3471203" cy="53276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签章后点击下一步继续办理</a:t>
              </a:r>
              <a:endPara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264871" y="1539775"/>
              <a:ext cx="505247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3000" b="0" i="0" u="none" strike="noStrike" cap="none" spc="0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10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5" name="组 10"/>
            <p:cNvGrpSpPr/>
            <p:nvPr/>
          </p:nvGrpSpPr>
          <p:grpSpPr>
            <a:xfrm>
              <a:off x="4246259" y="1567668"/>
              <a:ext cx="512808" cy="512808"/>
              <a:chOff x="4246259" y="1567668"/>
              <a:chExt cx="512808" cy="51280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246259" y="1567668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4377917" y="1691984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45" y="1847215"/>
            <a:ext cx="7274560" cy="34391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063" y="330272"/>
            <a:ext cx="5270601" cy="406141"/>
          </a:xfrm>
        </p:spPr>
        <p:txBody>
          <a:bodyPr/>
          <a:lstStyle/>
          <a:p>
            <a:r>
              <a:rPr kumimoji="1" lang="zh-CN" dirty="0"/>
              <a:t>基本信息确认</a:t>
            </a:r>
            <a:endParaRPr kumimoji="1" lang="zh-CN" dirty="0"/>
          </a:p>
        </p:txBody>
      </p:sp>
      <p:grpSp>
        <p:nvGrpSpPr>
          <p:cNvPr id="5" name="组 4"/>
          <p:cNvGrpSpPr/>
          <p:nvPr/>
        </p:nvGrpSpPr>
        <p:grpSpPr>
          <a:xfrm>
            <a:off x="646357" y="5757259"/>
            <a:ext cx="6237043" cy="535523"/>
            <a:chOff x="493957" y="5757259"/>
            <a:chExt cx="6237043" cy="535523"/>
          </a:xfrm>
        </p:grpSpPr>
        <p:sp>
          <p:nvSpPr>
            <p:cNvPr id="18" name="矩形 17"/>
            <p:cNvSpPr/>
            <p:nvPr/>
          </p:nvSpPr>
          <p:spPr>
            <a:xfrm>
              <a:off x="640059" y="5769959"/>
              <a:ext cx="6090941" cy="43434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检查付款信息，信息正确请使用公司基本户支付</a:t>
              </a:r>
              <a:r>
                <a:rPr 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zh-CN" sz="14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75360" y="2167255"/>
            <a:ext cx="5284470" cy="2649855"/>
          </a:xfrm>
          <a:prstGeom prst="rect">
            <a:avLst/>
          </a:prstGeom>
        </p:spPr>
      </p:pic>
      <p:grpSp>
        <p:nvGrpSpPr>
          <p:cNvPr id="9" name="组 8"/>
          <p:cNvGrpSpPr/>
          <p:nvPr/>
        </p:nvGrpSpPr>
        <p:grpSpPr>
          <a:xfrm>
            <a:off x="5606665" y="2528220"/>
            <a:ext cx="5724963" cy="712252"/>
            <a:chOff x="4246259" y="1465271"/>
            <a:chExt cx="5724963" cy="712252"/>
          </a:xfrm>
        </p:grpSpPr>
        <p:cxnSp>
          <p:nvCxnSpPr>
            <p:cNvPr id="10" name="直接连接符 32"/>
            <p:cNvCxnSpPr/>
            <p:nvPr/>
          </p:nvCxnSpPr>
          <p:spPr>
            <a:xfrm flipV="1">
              <a:off x="4766593" y="1821397"/>
              <a:ext cx="858001" cy="2675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5657580" y="1465271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500019" y="1553636"/>
              <a:ext cx="3471203" cy="53276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检查付款信息</a:t>
              </a:r>
              <a:endPara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769571" y="1539775"/>
              <a:ext cx="505247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000" dirty="0" smtClean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11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5" name="组 10"/>
            <p:cNvGrpSpPr/>
            <p:nvPr/>
          </p:nvGrpSpPr>
          <p:grpSpPr>
            <a:xfrm>
              <a:off x="4246259" y="1567668"/>
              <a:ext cx="512808" cy="512808"/>
              <a:chOff x="4246259" y="1567668"/>
              <a:chExt cx="512808" cy="51280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246259" y="1567668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4377917" y="1691984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" y="1734820"/>
            <a:ext cx="7274560" cy="34302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064" y="330272"/>
            <a:ext cx="4159736" cy="406141"/>
          </a:xfrm>
        </p:spPr>
        <p:txBody>
          <a:bodyPr/>
          <a:lstStyle/>
          <a:p>
            <a:r>
              <a:rPr kumimoji="1" lang="zh-CN" dirty="0"/>
              <a:t>填写付款信息</a:t>
            </a:r>
            <a:endParaRPr kumimoji="1" lang="zh-CN" dirty="0"/>
          </a:p>
        </p:txBody>
      </p:sp>
      <p:grpSp>
        <p:nvGrpSpPr>
          <p:cNvPr id="5" name="组 4"/>
          <p:cNvGrpSpPr/>
          <p:nvPr/>
        </p:nvGrpSpPr>
        <p:grpSpPr>
          <a:xfrm>
            <a:off x="646357" y="5757259"/>
            <a:ext cx="6483350" cy="791210"/>
            <a:chOff x="493957" y="5757259"/>
            <a:chExt cx="6483350" cy="791210"/>
          </a:xfrm>
        </p:grpSpPr>
        <p:sp>
          <p:nvSpPr>
            <p:cNvPr id="18" name="矩形 17"/>
            <p:cNvSpPr/>
            <p:nvPr/>
          </p:nvSpPr>
          <p:spPr>
            <a:xfrm>
              <a:off x="640007" y="5769959"/>
              <a:ext cx="6337300" cy="77851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付款后，按要求填写付款信息和支付凭证并提交信息</a:t>
              </a:r>
              <a:r>
                <a:rPr 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zh-CN" sz="1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60000"/>
                </a:lnSpc>
              </a:pPr>
              <a:endParaRPr lang="zh-CN" sz="1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77265" y="2062480"/>
            <a:ext cx="5276215" cy="2668270"/>
          </a:xfrm>
          <a:prstGeom prst="rect">
            <a:avLst/>
          </a:prstGeom>
        </p:spPr>
      </p:pic>
      <p:grpSp>
        <p:nvGrpSpPr>
          <p:cNvPr id="9" name="组 8"/>
          <p:cNvGrpSpPr/>
          <p:nvPr/>
        </p:nvGrpSpPr>
        <p:grpSpPr>
          <a:xfrm>
            <a:off x="5606665" y="2518695"/>
            <a:ext cx="5724963" cy="1064360"/>
            <a:chOff x="4246259" y="1465271"/>
            <a:chExt cx="5724963" cy="1064360"/>
          </a:xfrm>
        </p:grpSpPr>
        <p:cxnSp>
          <p:nvCxnSpPr>
            <p:cNvPr id="10" name="直接连接符 32"/>
            <p:cNvCxnSpPr/>
            <p:nvPr/>
          </p:nvCxnSpPr>
          <p:spPr>
            <a:xfrm flipV="1">
              <a:off x="4766593" y="1821397"/>
              <a:ext cx="858001" cy="2675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5657580" y="1465271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500019" y="1553636"/>
              <a:ext cx="3471203" cy="97599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付款后，按要求填写付款信息和支付凭证，并提交信息</a:t>
              </a:r>
              <a:endParaRPr lang="zh-CN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769571" y="1539775"/>
              <a:ext cx="505247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3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12</a:t>
              </a:r>
              <a:endParaRPr kumimoji="0" lang="en-US" altLang="zh-CN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5" name="组 10"/>
            <p:cNvGrpSpPr/>
            <p:nvPr/>
          </p:nvGrpSpPr>
          <p:grpSpPr>
            <a:xfrm>
              <a:off x="4246259" y="1567668"/>
              <a:ext cx="512808" cy="512808"/>
              <a:chOff x="4246259" y="1567668"/>
              <a:chExt cx="512808" cy="51280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246259" y="1567668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4377917" y="1691984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45" y="1736725"/>
            <a:ext cx="7274560" cy="34455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064" y="330272"/>
            <a:ext cx="4159736" cy="406141"/>
          </a:xfrm>
        </p:spPr>
        <p:txBody>
          <a:bodyPr/>
          <a:lstStyle/>
          <a:p>
            <a:r>
              <a:rPr kumimoji="1" lang="zh-CN" dirty="0"/>
              <a:t>提交付款信息</a:t>
            </a:r>
            <a:endParaRPr kumimoji="1" lang="zh-CN" dirty="0"/>
          </a:p>
        </p:txBody>
      </p:sp>
      <p:grpSp>
        <p:nvGrpSpPr>
          <p:cNvPr id="5" name="组 4"/>
          <p:cNvGrpSpPr/>
          <p:nvPr/>
        </p:nvGrpSpPr>
        <p:grpSpPr>
          <a:xfrm>
            <a:off x="646357" y="5757259"/>
            <a:ext cx="6483620" cy="535523"/>
            <a:chOff x="493957" y="5757259"/>
            <a:chExt cx="6483620" cy="535523"/>
          </a:xfrm>
        </p:grpSpPr>
        <p:sp>
          <p:nvSpPr>
            <p:cNvPr id="18" name="矩形 17"/>
            <p:cNvSpPr/>
            <p:nvPr/>
          </p:nvSpPr>
          <p:spPr>
            <a:xfrm>
              <a:off x="640059" y="5769959"/>
              <a:ext cx="6337518" cy="43434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点击</a:t>
              </a: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lang="zh-CN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提交</a:t>
              </a: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按钮，等待出函机构审核通过</a:t>
              </a:r>
              <a:r>
                <a:rPr 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zh-CN" sz="1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124"/>
          <a:stretch>
            <a:fillRect/>
          </a:stretch>
        </p:blipFill>
        <p:spPr>
          <a:xfrm>
            <a:off x="939800" y="2045335"/>
            <a:ext cx="5335905" cy="2648585"/>
          </a:xfrm>
          <a:prstGeom prst="rect">
            <a:avLst/>
          </a:prstGeom>
        </p:spPr>
      </p:pic>
      <p:grpSp>
        <p:nvGrpSpPr>
          <p:cNvPr id="9" name="组 8"/>
          <p:cNvGrpSpPr/>
          <p:nvPr/>
        </p:nvGrpSpPr>
        <p:grpSpPr>
          <a:xfrm>
            <a:off x="5390765" y="3661695"/>
            <a:ext cx="5724963" cy="1064360"/>
            <a:chOff x="4246259" y="1465271"/>
            <a:chExt cx="5724963" cy="1064360"/>
          </a:xfrm>
        </p:grpSpPr>
        <p:cxnSp>
          <p:nvCxnSpPr>
            <p:cNvPr id="10" name="直接连接符 32"/>
            <p:cNvCxnSpPr/>
            <p:nvPr/>
          </p:nvCxnSpPr>
          <p:spPr>
            <a:xfrm flipV="1">
              <a:off x="4766593" y="1821397"/>
              <a:ext cx="858001" cy="2675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5657580" y="1465271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500019" y="1553636"/>
              <a:ext cx="3471203" cy="97599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点击</a:t>
              </a:r>
              <a:r>
                <a:rPr lang="en-US" altLang="zh-CN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lang="zh-CN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提交</a:t>
              </a:r>
              <a:r>
                <a:rPr lang="en-US" altLang="zh-CN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按钮，等待出函机构审核通过</a:t>
              </a:r>
              <a:endParaRPr lang="zh-CN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769571" y="1539775"/>
              <a:ext cx="505247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000" dirty="0" smtClean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13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5" name="组 10"/>
            <p:cNvGrpSpPr/>
            <p:nvPr/>
          </p:nvGrpSpPr>
          <p:grpSpPr>
            <a:xfrm>
              <a:off x="4246259" y="1567668"/>
              <a:ext cx="512808" cy="512808"/>
              <a:chOff x="4246259" y="1567668"/>
              <a:chExt cx="512808" cy="51280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246259" y="1567668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4377917" y="1691984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45" y="1786890"/>
            <a:ext cx="7274560" cy="35515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064" y="330272"/>
            <a:ext cx="4655036" cy="406141"/>
          </a:xfrm>
        </p:spPr>
        <p:txBody>
          <a:bodyPr/>
          <a:lstStyle/>
          <a:p>
            <a:r>
              <a:rPr kumimoji="1" lang="zh-CN" dirty="0"/>
              <a:t>保函出具并下载</a:t>
            </a:r>
            <a:endParaRPr kumimoji="1" lang="zh-CN" dirty="0"/>
          </a:p>
        </p:txBody>
      </p:sp>
      <p:grpSp>
        <p:nvGrpSpPr>
          <p:cNvPr id="5" name="组 4"/>
          <p:cNvGrpSpPr/>
          <p:nvPr/>
        </p:nvGrpSpPr>
        <p:grpSpPr>
          <a:xfrm>
            <a:off x="646357" y="5757259"/>
            <a:ext cx="6483620" cy="535523"/>
            <a:chOff x="493957" y="5757259"/>
            <a:chExt cx="6483620" cy="535523"/>
          </a:xfrm>
        </p:grpSpPr>
        <p:sp>
          <p:nvSpPr>
            <p:cNvPr id="18" name="矩形 17"/>
            <p:cNvSpPr/>
            <p:nvPr/>
          </p:nvSpPr>
          <p:spPr>
            <a:xfrm>
              <a:off x="640059" y="5769959"/>
              <a:ext cx="6337518" cy="43434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保函开具成功，投标单位可以在线预览和下载PDF格式的电子保函</a:t>
              </a:r>
              <a:r>
                <a:rPr lang="zh-CN" altLang="en-US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lang="zh-CN" altLang="en-US" sz="14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62025" y="2121535"/>
            <a:ext cx="5299710" cy="2693035"/>
          </a:xfrm>
          <a:prstGeom prst="rect">
            <a:avLst/>
          </a:prstGeom>
        </p:spPr>
      </p:pic>
      <p:grpSp>
        <p:nvGrpSpPr>
          <p:cNvPr id="9" name="组 8"/>
          <p:cNvGrpSpPr/>
          <p:nvPr/>
        </p:nvGrpSpPr>
        <p:grpSpPr>
          <a:xfrm>
            <a:off x="4779260" y="3073050"/>
            <a:ext cx="6486963" cy="1507590"/>
            <a:chOff x="3484259" y="1465271"/>
            <a:chExt cx="6486963" cy="1507590"/>
          </a:xfrm>
        </p:grpSpPr>
        <p:cxnSp>
          <p:nvCxnSpPr>
            <p:cNvPr id="10" name="直接连接符 32"/>
            <p:cNvCxnSpPr>
              <a:stCxn id="16" idx="6"/>
            </p:cNvCxnSpPr>
            <p:nvPr/>
          </p:nvCxnSpPr>
          <p:spPr>
            <a:xfrm flipV="1">
              <a:off x="3997067" y="1821398"/>
              <a:ext cx="1627527" cy="2674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5657580" y="1465271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500019" y="1553636"/>
              <a:ext cx="3471203" cy="141922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保函申请结束，可下载</a:t>
              </a:r>
              <a:r>
                <a:rPr lang="zh-CN" altLang="en-US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协议</a:t>
              </a: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与电子</a:t>
              </a:r>
              <a:r>
                <a:rPr lang="zh-CN" altLang="en-US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保函  </a:t>
              </a:r>
              <a:r>
                <a:rPr lang="en-US" altLang="zh-CN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(</a:t>
              </a: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此页面信息仅做</a:t>
              </a:r>
              <a:r>
                <a:rPr lang="en-US" altLang="zh-CN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使用</a:t>
              </a:r>
              <a:r>
                <a:rPr lang="en-US" altLang="zh-CN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)</a:t>
              </a:r>
              <a:endPara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769571" y="1539775"/>
              <a:ext cx="505247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000" dirty="0" smtClean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14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5" name="组 10"/>
            <p:cNvGrpSpPr/>
            <p:nvPr/>
          </p:nvGrpSpPr>
          <p:grpSpPr>
            <a:xfrm>
              <a:off x="3484259" y="1567668"/>
              <a:ext cx="512808" cy="512808"/>
              <a:chOff x="3484259" y="1567668"/>
              <a:chExt cx="512808" cy="512808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3484259" y="1567668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615917" y="1691984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728"/>
          <p:cNvSpPr/>
          <p:nvPr/>
        </p:nvSpPr>
        <p:spPr>
          <a:xfrm>
            <a:off x="1650754" y="3778868"/>
            <a:ext cx="2457081" cy="307777"/>
          </a:xfrm>
          <a:prstGeom prst="rect">
            <a:avLst/>
          </a:prstGeom>
          <a:ln w="12700">
            <a:miter lim="400000"/>
          </a:ln>
        </p:spPr>
        <p:txBody>
          <a:bodyPr wrap="none" lIns="60959" rIns="60959">
            <a:spAutoFit/>
          </a:bodyPr>
          <a:lstStyle>
            <a:lvl1pPr>
              <a:defRPr>
                <a:solidFill>
                  <a:srgbClr val="A7A7A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1400" i="1" dirty="0" smtClean="0">
                <a:latin typeface="+mn-ea"/>
                <a:ea typeface="+mn-ea"/>
              </a:rPr>
              <a:t>专心为您提供，无忧运维服务</a:t>
            </a:r>
            <a:endParaRPr sz="1400" i="1" dirty="0">
              <a:latin typeface="+mn-ea"/>
              <a:ea typeface="+mn-ea"/>
            </a:endParaRPr>
          </a:p>
        </p:txBody>
      </p:sp>
      <p:sp>
        <p:nvSpPr>
          <p:cNvPr id="3" name="Shape 728"/>
          <p:cNvSpPr/>
          <p:nvPr/>
        </p:nvSpPr>
        <p:spPr>
          <a:xfrm>
            <a:off x="7137154" y="5480668"/>
            <a:ext cx="4546846" cy="978729"/>
          </a:xfrm>
          <a:prstGeom prst="rect">
            <a:avLst/>
          </a:prstGeom>
          <a:ln w="12700">
            <a:miter lim="400000"/>
          </a:ln>
        </p:spPr>
        <p:txBody>
          <a:bodyPr wrap="square" lIns="60959" rIns="60959">
            <a:spAutoFit/>
          </a:bodyPr>
          <a:lstStyle>
            <a:lvl1pPr>
              <a:defRPr>
                <a:solidFill>
                  <a:srgbClr val="A7A7A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r">
              <a:lnSpc>
                <a:spcPct val="160000"/>
              </a:lnSpc>
            </a:pPr>
            <a:r>
              <a:rPr lang="zh-CN" altLang="en-US" sz="12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北京汉唐智创科技有限公司</a:t>
            </a:r>
            <a:endParaRPr lang="zh-CN" altLang="en-US" sz="1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r">
              <a:lnSpc>
                <a:spcPct val="160000"/>
              </a:lnSpc>
            </a:pPr>
            <a:r>
              <a:rPr lang="zh-CN" altLang="en-US" sz="12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电话：0371-55906426  0371-58670003</a:t>
            </a:r>
            <a:endParaRPr lang="zh-CN" altLang="en-US" sz="12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r">
              <a:lnSpc>
                <a:spcPct val="160000"/>
              </a:lnSpc>
            </a:pPr>
            <a:r>
              <a:rPr lang="zh-CN" altLang="en-US" sz="12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地址：河南省郑州市管城区商鼎路泰宏国际</a:t>
            </a:r>
            <a:r>
              <a:rPr lang="zh-CN" altLang="en-US" sz="12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广场B座19楼</a:t>
            </a:r>
            <a:endParaRPr lang="zh-CN" altLang="en-US" sz="1200" dirty="0" smtClean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70900" y="3683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 31"/>
          <p:cNvGrpSpPr/>
          <p:nvPr/>
        </p:nvGrpSpPr>
        <p:grpSpPr>
          <a:xfrm>
            <a:off x="611135" y="1638855"/>
            <a:ext cx="5036139" cy="3960563"/>
            <a:chOff x="6294656" y="1756598"/>
            <a:chExt cx="5036139" cy="3960563"/>
          </a:xfrm>
        </p:grpSpPr>
        <p:pic>
          <p:nvPicPr>
            <p:cNvPr id="33" name="图片占位符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1" r="7581"/>
            <a:stretch>
              <a:fillRect/>
            </a:stretch>
          </p:blipFill>
          <p:spPr>
            <a:xfrm>
              <a:off x="6294656" y="1756598"/>
              <a:ext cx="5036139" cy="3960563"/>
            </a:xfrm>
            <a:prstGeom prst="roundRect">
              <a:avLst>
                <a:gd name="adj" fmla="val 1379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34" name="Rounded Rectangle 12"/>
            <p:cNvSpPr/>
            <p:nvPr/>
          </p:nvSpPr>
          <p:spPr bwMode="auto">
            <a:xfrm>
              <a:off x="9571730" y="3959622"/>
              <a:ext cx="1757539" cy="1757539"/>
            </a:xfrm>
            <a:prstGeom prst="roundRect">
              <a:avLst>
                <a:gd name="adj" fmla="val 1231"/>
              </a:avLst>
            </a:prstGeom>
            <a:solidFill>
              <a:srgbClr val="1B72BE">
                <a:alpha val="80000"/>
              </a:srgbClr>
            </a:solidFill>
            <a:ln>
              <a:noFill/>
            </a:ln>
            <a:effectLst>
              <a:outerShdw blurRad="38100" dist="12700" dir="5400000" algn="t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5" name="Title 3"/>
            <p:cNvSpPr txBox="1"/>
            <p:nvPr/>
          </p:nvSpPr>
          <p:spPr bwMode="auto">
            <a:xfrm>
              <a:off x="9756184" y="4658084"/>
              <a:ext cx="561331" cy="18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defRPr/>
              </a:pPr>
              <a:r>
                <a:rPr lang="zh-CN" altLang="en-US" sz="14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目录</a:t>
              </a:r>
              <a:endPara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8" name="Title 3"/>
            <p:cNvSpPr txBox="1"/>
            <p:nvPr/>
          </p:nvSpPr>
          <p:spPr bwMode="auto">
            <a:xfrm>
              <a:off x="9756184" y="4957852"/>
              <a:ext cx="1218665" cy="310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defRPr/>
              </a:pPr>
              <a:r>
                <a:rPr lang="en-US" altLang="zh-CN" sz="140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CONTENTS</a:t>
              </a:r>
              <a:endPara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 4"/>
          <p:cNvGrpSpPr/>
          <p:nvPr/>
        </p:nvGrpSpPr>
        <p:grpSpPr>
          <a:xfrm>
            <a:off x="7208379" y="2471315"/>
            <a:ext cx="3493062" cy="2295642"/>
            <a:chOff x="7208379" y="1972656"/>
            <a:chExt cx="3493062" cy="2295642"/>
          </a:xfrm>
        </p:grpSpPr>
        <p:grpSp>
          <p:nvGrpSpPr>
            <p:cNvPr id="30" name="组 29"/>
            <p:cNvGrpSpPr/>
            <p:nvPr/>
          </p:nvGrpSpPr>
          <p:grpSpPr>
            <a:xfrm>
              <a:off x="7208379" y="1972656"/>
              <a:ext cx="3493062" cy="810643"/>
              <a:chOff x="1876962" y="1715708"/>
              <a:chExt cx="3493062" cy="810643"/>
            </a:xfrm>
          </p:grpSpPr>
          <p:sp>
            <p:nvSpPr>
              <p:cNvPr id="3" name="文本占位符 2"/>
              <p:cNvSpPr txBox="1"/>
              <p:nvPr/>
            </p:nvSpPr>
            <p:spPr>
              <a:xfrm>
                <a:off x="2639062" y="1715708"/>
                <a:ext cx="2730962" cy="810643"/>
              </a:xfrm>
              <a:prstGeom prst="rect">
                <a:avLst/>
              </a:prstGeom>
            </p:spPr>
            <p:txBody>
              <a:bodyPr anchor="ctr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2C2D33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dirty="0" smtClean="0"/>
                  <a:t>电子保函办理流程</a:t>
                </a:r>
                <a:endParaRPr lang="zh-CN" altLang="en-US" dirty="0"/>
              </a:p>
            </p:txBody>
          </p:sp>
          <p:grpSp>
            <p:nvGrpSpPr>
              <p:cNvPr id="29" name="组 28"/>
              <p:cNvGrpSpPr/>
              <p:nvPr/>
            </p:nvGrpSpPr>
            <p:grpSpPr>
              <a:xfrm>
                <a:off x="1876962" y="1847995"/>
                <a:ext cx="593424" cy="518132"/>
                <a:chOff x="1876962" y="1847995"/>
                <a:chExt cx="593424" cy="518132"/>
              </a:xfrm>
            </p:grpSpPr>
            <p:sp>
              <p:nvSpPr>
                <p:cNvPr id="2" name="平行四边形 1"/>
                <p:cNvSpPr/>
                <p:nvPr/>
              </p:nvSpPr>
              <p:spPr>
                <a:xfrm>
                  <a:off x="1876962" y="1875933"/>
                  <a:ext cx="593424" cy="490194"/>
                </a:xfrm>
                <a:prstGeom prst="parallelogram">
                  <a:avLst/>
                </a:prstGeom>
                <a:solidFill>
                  <a:srgbClr val="1B72B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" name="矩形 16"/>
                <p:cNvSpPr/>
                <p:nvPr/>
              </p:nvSpPr>
              <p:spPr>
                <a:xfrm>
                  <a:off x="1932357" y="1847995"/>
                  <a:ext cx="490194" cy="49019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dirty="0"/>
                    <a:t>01</a:t>
                  </a:r>
                  <a:endParaRPr lang="zh-CN" altLang="en-US" dirty="0"/>
                </a:p>
              </p:txBody>
            </p:sp>
          </p:grpSp>
        </p:grpSp>
        <p:grpSp>
          <p:nvGrpSpPr>
            <p:cNvPr id="37" name="组 36"/>
            <p:cNvGrpSpPr/>
            <p:nvPr/>
          </p:nvGrpSpPr>
          <p:grpSpPr>
            <a:xfrm>
              <a:off x="7208379" y="3457655"/>
              <a:ext cx="3493062" cy="810643"/>
              <a:chOff x="1876962" y="1715708"/>
              <a:chExt cx="3493062" cy="810643"/>
            </a:xfrm>
          </p:grpSpPr>
          <p:sp>
            <p:nvSpPr>
              <p:cNvPr id="38" name="文本占位符 2"/>
              <p:cNvSpPr txBox="1"/>
              <p:nvPr/>
            </p:nvSpPr>
            <p:spPr>
              <a:xfrm>
                <a:off x="2639062" y="1715708"/>
                <a:ext cx="2730962" cy="810643"/>
              </a:xfrm>
              <a:prstGeom prst="rect">
                <a:avLst/>
              </a:prstGeom>
            </p:spPr>
            <p:txBody>
              <a:bodyPr anchor="ctr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rgbClr val="2C2D33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dirty="0" smtClean="0"/>
                  <a:t>电子保函功能简介</a:t>
                </a:r>
                <a:endParaRPr lang="zh-CN" altLang="en-US" dirty="0"/>
              </a:p>
            </p:txBody>
          </p:sp>
          <p:grpSp>
            <p:nvGrpSpPr>
              <p:cNvPr id="39" name="组 38"/>
              <p:cNvGrpSpPr/>
              <p:nvPr/>
            </p:nvGrpSpPr>
            <p:grpSpPr>
              <a:xfrm>
                <a:off x="1876962" y="1847995"/>
                <a:ext cx="593424" cy="518132"/>
                <a:chOff x="1876962" y="1847995"/>
                <a:chExt cx="593424" cy="518132"/>
              </a:xfrm>
            </p:grpSpPr>
            <p:sp>
              <p:nvSpPr>
                <p:cNvPr id="40" name="平行四边形 39"/>
                <p:cNvSpPr/>
                <p:nvPr/>
              </p:nvSpPr>
              <p:spPr>
                <a:xfrm>
                  <a:off x="1876962" y="1875933"/>
                  <a:ext cx="593424" cy="490194"/>
                </a:xfrm>
                <a:prstGeom prst="parallelogram">
                  <a:avLst/>
                </a:prstGeom>
                <a:solidFill>
                  <a:srgbClr val="1B72B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矩形 40"/>
                <p:cNvSpPr/>
                <p:nvPr/>
              </p:nvSpPr>
              <p:spPr>
                <a:xfrm>
                  <a:off x="1932357" y="1847995"/>
                  <a:ext cx="490194" cy="49019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dirty="0" smtClean="0"/>
                    <a:t>02</a:t>
                  </a:r>
                  <a:endParaRPr lang="zh-CN" altLang="en-US" dirty="0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浏览器环境要求</a:t>
            </a:r>
            <a:endParaRPr lang="zh-CN" altLang="en-US" dirty="0"/>
          </a:p>
        </p:txBody>
      </p:sp>
      <p:grpSp>
        <p:nvGrpSpPr>
          <p:cNvPr id="4" name="组 3"/>
          <p:cNvGrpSpPr/>
          <p:nvPr/>
        </p:nvGrpSpPr>
        <p:grpSpPr>
          <a:xfrm>
            <a:off x="516804" y="1702229"/>
            <a:ext cx="5469238" cy="4169450"/>
            <a:chOff x="859376" y="1437962"/>
            <a:chExt cx="6576408" cy="5013496"/>
          </a:xfrm>
        </p:grpSpPr>
        <p:pic>
          <p:nvPicPr>
            <p:cNvPr id="22" name="Picture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219" y="1437962"/>
              <a:ext cx="5459413" cy="476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6031" y="2956811"/>
              <a:ext cx="2569753" cy="3494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376" y="3606824"/>
              <a:ext cx="1289214" cy="264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组 36"/>
          <p:cNvGrpSpPr/>
          <p:nvPr/>
        </p:nvGrpSpPr>
        <p:grpSpPr>
          <a:xfrm>
            <a:off x="6784913" y="1693641"/>
            <a:ext cx="4838814" cy="1195927"/>
            <a:chOff x="6784913" y="1795241"/>
            <a:chExt cx="4838814" cy="1195927"/>
          </a:xfrm>
        </p:grpSpPr>
        <p:sp>
          <p:nvSpPr>
            <p:cNvPr id="10" name="Text Placeholder 32"/>
            <p:cNvSpPr txBox="1"/>
            <p:nvPr/>
          </p:nvSpPr>
          <p:spPr bwMode="auto">
            <a:xfrm>
              <a:off x="7403475" y="1795241"/>
              <a:ext cx="4220252" cy="1195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60000"/>
                </a:lnSpc>
                <a:buNone/>
              </a:pPr>
              <a:r>
                <a:rPr lang="zh-CN" altLang="en-US" sz="16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请</a:t>
              </a: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尽量使用</a:t>
              </a:r>
              <a:r>
                <a:rPr lang="en-US" altLang="zh-CN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IE</a:t>
              </a: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浏览器，并且保障版本在</a:t>
              </a:r>
              <a:r>
                <a:rPr lang="en-US" altLang="zh-CN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11</a:t>
              </a: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以上；其他如</a:t>
              </a:r>
              <a:r>
                <a:rPr lang="en-US" altLang="zh-CN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360</a:t>
              </a: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、百度等第三方浏览器可能存在一点的不兼容性，会导致系统使用异常。</a:t>
              </a:r>
              <a:endParaRPr lang="en-US" altLang="zh-CN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36" name="组 35"/>
            <p:cNvGrpSpPr/>
            <p:nvPr/>
          </p:nvGrpSpPr>
          <p:grpSpPr>
            <a:xfrm>
              <a:off x="6784913" y="1798196"/>
              <a:ext cx="398258" cy="398260"/>
              <a:chOff x="6784913" y="1798196"/>
              <a:chExt cx="398258" cy="398260"/>
            </a:xfrm>
          </p:grpSpPr>
          <p:sp>
            <p:nvSpPr>
              <p:cNvPr id="7" name="Oval 50"/>
              <p:cNvSpPr/>
              <p:nvPr/>
            </p:nvSpPr>
            <p:spPr bwMode="auto">
              <a:xfrm flipV="1">
                <a:off x="6784913" y="1798196"/>
                <a:ext cx="398258" cy="398260"/>
              </a:xfrm>
              <a:prstGeom prst="ellipse">
                <a:avLst/>
              </a:prstGeom>
              <a:solidFill>
                <a:srgbClr val="1B72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  <a:latin typeface="+mj-ea"/>
                  <a:ea typeface="+mj-ea"/>
                  <a:cs typeface="+mn-ea"/>
                  <a:sym typeface="+mn-lt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6827589" y="1827124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1" dirty="0" smtClean="0">
                    <a:solidFill>
                      <a:schemeClr val="bg1"/>
                    </a:solidFill>
                  </a:rPr>
                  <a:t>1</a:t>
                </a:r>
                <a:endParaRPr kumimoji="1" lang="zh-CN" altLang="en-US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5" name="组 44"/>
          <p:cNvGrpSpPr/>
          <p:nvPr/>
        </p:nvGrpSpPr>
        <p:grpSpPr>
          <a:xfrm>
            <a:off x="6784913" y="3379308"/>
            <a:ext cx="4838814" cy="1195927"/>
            <a:chOff x="6784913" y="1795241"/>
            <a:chExt cx="4838814" cy="1195927"/>
          </a:xfrm>
        </p:grpSpPr>
        <p:sp>
          <p:nvSpPr>
            <p:cNvPr id="46" name="Text Placeholder 32"/>
            <p:cNvSpPr txBox="1"/>
            <p:nvPr/>
          </p:nvSpPr>
          <p:spPr bwMode="auto">
            <a:xfrm>
              <a:off x="7403475" y="1795241"/>
              <a:ext cx="4220252" cy="1195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60000"/>
                </a:lnSpc>
                <a:buNone/>
              </a:pP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若</a:t>
              </a:r>
              <a:r>
                <a:rPr lang="en-US" altLang="zh-CN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CA</a:t>
              </a: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登录或者</a:t>
              </a:r>
              <a:r>
                <a:rPr lang="en-US" altLang="zh-CN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CA</a:t>
              </a: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签章存在不兼容现象，可在登录页面的右下侧点击</a:t>
              </a:r>
              <a:r>
                <a:rPr lang="en-US" altLang="zh-CN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插件按钮</a:t>
              </a:r>
              <a:r>
                <a:rPr lang="en-US" altLang="zh-CN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下载最新的</a:t>
              </a:r>
              <a:r>
                <a:rPr lang="en-US" altLang="zh-CN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CA</a:t>
              </a:r>
              <a:r>
                <a: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驱动。</a:t>
              </a:r>
              <a:endPara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47" name="组 46"/>
            <p:cNvGrpSpPr/>
            <p:nvPr/>
          </p:nvGrpSpPr>
          <p:grpSpPr>
            <a:xfrm>
              <a:off x="6784913" y="1798196"/>
              <a:ext cx="398258" cy="398260"/>
              <a:chOff x="6784913" y="1798196"/>
              <a:chExt cx="398258" cy="398260"/>
            </a:xfrm>
          </p:grpSpPr>
          <p:sp>
            <p:nvSpPr>
              <p:cNvPr id="48" name="Oval 50"/>
              <p:cNvSpPr/>
              <p:nvPr/>
            </p:nvSpPr>
            <p:spPr bwMode="auto">
              <a:xfrm flipV="1">
                <a:off x="6784913" y="1798196"/>
                <a:ext cx="398258" cy="398260"/>
              </a:xfrm>
              <a:prstGeom prst="ellipse">
                <a:avLst/>
              </a:prstGeom>
              <a:solidFill>
                <a:srgbClr val="1B72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  <a:latin typeface="+mj-ea"/>
                  <a:ea typeface="+mj-ea"/>
                  <a:cs typeface="+mn-ea"/>
                  <a:sym typeface="+mn-lt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6827589" y="1827124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1" dirty="0" smtClean="0">
                    <a:solidFill>
                      <a:schemeClr val="bg1"/>
                    </a:solidFill>
                  </a:rPr>
                  <a:t>2</a:t>
                </a:r>
                <a:endParaRPr kumimoji="1" lang="zh-CN" altLang="en-US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7" name="组 16"/>
          <p:cNvGrpSpPr/>
          <p:nvPr/>
        </p:nvGrpSpPr>
        <p:grpSpPr>
          <a:xfrm>
            <a:off x="6784913" y="5064975"/>
            <a:ext cx="4838814" cy="401215"/>
            <a:chOff x="6784913" y="1795241"/>
            <a:chExt cx="4838814" cy="401215"/>
          </a:xfrm>
        </p:grpSpPr>
        <p:sp>
          <p:nvSpPr>
            <p:cNvPr id="18" name="Text Placeholder 32"/>
            <p:cNvSpPr txBox="1"/>
            <p:nvPr/>
          </p:nvSpPr>
          <p:spPr bwMode="auto">
            <a:xfrm>
              <a:off x="7403475" y="1795241"/>
              <a:ext cx="4220252" cy="401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60000"/>
                </a:lnSpc>
                <a:buNone/>
              </a:pPr>
              <a:r>
                <a:rPr lang="zh-CN" altLang="en-US" sz="16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所有数据仅为汉唐智创制作</a:t>
              </a:r>
              <a:r>
                <a:rPr lang="en-US" altLang="zh-CN" sz="16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16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操作流程使用。</a:t>
              </a:r>
              <a:endPara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19" name="组 18"/>
            <p:cNvGrpSpPr/>
            <p:nvPr/>
          </p:nvGrpSpPr>
          <p:grpSpPr>
            <a:xfrm>
              <a:off x="6784913" y="1798196"/>
              <a:ext cx="398258" cy="398260"/>
              <a:chOff x="6784913" y="1798196"/>
              <a:chExt cx="398258" cy="398260"/>
            </a:xfrm>
          </p:grpSpPr>
          <p:sp>
            <p:nvSpPr>
              <p:cNvPr id="20" name="Oval 50"/>
              <p:cNvSpPr/>
              <p:nvPr/>
            </p:nvSpPr>
            <p:spPr bwMode="auto">
              <a:xfrm flipV="1">
                <a:off x="6784913" y="1798196"/>
                <a:ext cx="398258" cy="398260"/>
              </a:xfrm>
              <a:prstGeom prst="ellipse">
                <a:avLst/>
              </a:prstGeom>
              <a:solidFill>
                <a:srgbClr val="1B72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  <a:latin typeface="+mj-ea"/>
                  <a:ea typeface="+mj-ea"/>
                  <a:cs typeface="+mn-ea"/>
                  <a:sym typeface="+mn-lt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6827589" y="1827124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1" dirty="0">
                    <a:solidFill>
                      <a:schemeClr val="bg1"/>
                    </a:solidFill>
                  </a:rPr>
                  <a:t>3</a:t>
                </a:r>
                <a:endParaRPr kumimoji="1" lang="zh-CN" altLang="en-US" b="1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进入汉唐金融服务平台</a:t>
            </a:r>
            <a:endParaRPr kumimoji="1" lang="zh-CN" altLang="en-US" dirty="0"/>
          </a:p>
        </p:txBody>
      </p:sp>
      <p:grpSp>
        <p:nvGrpSpPr>
          <p:cNvPr id="36" name="组 35"/>
          <p:cNvGrpSpPr/>
          <p:nvPr/>
        </p:nvGrpSpPr>
        <p:grpSpPr>
          <a:xfrm>
            <a:off x="3673095" y="1269752"/>
            <a:ext cx="4847123" cy="4120815"/>
            <a:chOff x="871753" y="1394847"/>
            <a:chExt cx="4847123" cy="412081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02" b="17959"/>
            <a:stretch>
              <a:fillRect/>
            </a:stretch>
          </p:blipFill>
          <p:spPr>
            <a:xfrm>
              <a:off x="871753" y="1394847"/>
              <a:ext cx="4785730" cy="3609166"/>
            </a:xfrm>
            <a:prstGeom prst="rect">
              <a:avLst/>
            </a:prstGeom>
          </p:spPr>
        </p:pic>
        <p:grpSp>
          <p:nvGrpSpPr>
            <p:cNvPr id="23" name="组 22"/>
            <p:cNvGrpSpPr/>
            <p:nvPr/>
          </p:nvGrpSpPr>
          <p:grpSpPr>
            <a:xfrm>
              <a:off x="1717002" y="4952417"/>
              <a:ext cx="4001874" cy="563245"/>
              <a:chOff x="2135455" y="4983413"/>
              <a:chExt cx="4001874" cy="563245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622141" y="5023166"/>
                <a:ext cx="3515188" cy="483870"/>
              </a:xfrm>
              <a:prstGeom prst="rect">
                <a:avLst/>
              </a:prstGeom>
            </p:spPr>
            <p:txBody>
              <a:bodyPr wrap="square" lIns="91431" tIns="45716" rIns="91431" bIns="45716">
                <a:spAutoFit/>
              </a:bodyPr>
              <a:lstStyle/>
              <a:p>
                <a:pPr>
                  <a:lnSpc>
                    <a:spcPct val="160000"/>
                  </a:lnSpc>
                </a:pPr>
                <a:r>
                  <a:rPr lang="zh-CN" altLang="en-US" sz="1600" kern="100" dirty="0">
                    <a:latin typeface="+mj-ea"/>
                    <a:ea typeface="+mj-ea"/>
                    <a:sym typeface="+mn-ea"/>
                  </a:rPr>
                  <a:t>点击“工程质量保险担保”</a:t>
                </a:r>
                <a:endParaRPr lang="zh-CN" altLang="en-US" sz="16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2135455" y="4983413"/>
                <a:ext cx="178309" cy="5632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3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37" name="组 36"/>
          <p:cNvGrpSpPr/>
          <p:nvPr/>
        </p:nvGrpSpPr>
        <p:grpSpPr>
          <a:xfrm>
            <a:off x="646357" y="5757259"/>
            <a:ext cx="9602542" cy="791210"/>
            <a:chOff x="493957" y="5757259"/>
            <a:chExt cx="9602542" cy="791210"/>
          </a:xfrm>
        </p:grpSpPr>
        <p:sp>
          <p:nvSpPr>
            <p:cNvPr id="38" name="矩形 37"/>
            <p:cNvSpPr/>
            <p:nvPr/>
          </p:nvSpPr>
          <p:spPr>
            <a:xfrm>
              <a:off x="640058" y="5769959"/>
              <a:ext cx="9456441" cy="77851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zh-CN" sz="1400" kern="100" dirty="0">
                  <a:latin typeface="+mj-ea"/>
                  <a:ea typeface="+mj-ea"/>
                  <a:sym typeface="+mn-ea"/>
                </a:rPr>
                <a:t>输入</a:t>
              </a:r>
              <a:r>
                <a:rPr lang="zh-CN" altLang="en-US" sz="1400" kern="100" dirty="0">
                  <a:latin typeface="+mj-ea"/>
                  <a:ea typeface="+mj-ea"/>
                  <a:sym typeface="+mn-ea"/>
                </a:rPr>
                <a:t>登录</a:t>
              </a:r>
              <a:r>
                <a:rPr lang="zh-CN" altLang="zh-CN" sz="1400" kern="100" dirty="0">
                  <a:latin typeface="+mj-ea"/>
                  <a:ea typeface="+mj-ea"/>
                  <a:sym typeface="+mn-ea"/>
                </a:rPr>
                <a:t>地址：</a:t>
              </a:r>
              <a:r>
                <a:rPr lang="en-US" altLang="zh-CN" sz="1400" u="sng" kern="100" dirty="0">
                  <a:latin typeface="+mj-ea"/>
                  <a:ea typeface="+mj-ea"/>
                  <a:sym typeface="+mn-ea"/>
                </a:rPr>
                <a:t> https://www.bjhtzckj.com/#/check-apply     </a:t>
              </a:r>
              <a:r>
                <a:rPr lang="zh-CN" altLang="zh-CN" sz="1400" kern="100" dirty="0">
                  <a:latin typeface="+mj-ea"/>
                  <a:ea typeface="+mj-ea"/>
                  <a:sym typeface="+mn-ea"/>
                </a:rPr>
                <a:t>进入汉唐智创金融服务平台首页</a:t>
              </a:r>
              <a:r>
                <a:rPr lang="zh-CN" altLang="en-US" sz="1400" kern="100" dirty="0">
                  <a:latin typeface="+mj-ea"/>
                  <a:ea typeface="+mj-ea"/>
                  <a:sym typeface="+mn-ea"/>
                </a:rPr>
                <a:t>，点击左边“</a:t>
              </a:r>
              <a:r>
                <a:rPr lang="zh-CN" altLang="en-US" sz="1400" kern="100" dirty="0">
                  <a:latin typeface="+mj-ea"/>
                  <a:ea typeface="+mj-ea"/>
                  <a:sym typeface="+mn-ea"/>
                </a:rPr>
                <a:t>工程质量保修金担保</a:t>
              </a:r>
              <a:r>
                <a:rPr lang="zh-CN" altLang="en-US" sz="1400" kern="100" dirty="0">
                  <a:latin typeface="+mj-ea"/>
                  <a:ea typeface="+mj-ea"/>
                  <a:sym typeface="+mn-ea"/>
                </a:rPr>
                <a:t>”按钮并选择地区</a:t>
              </a:r>
              <a:r>
                <a:rPr lang="zh-CN" altLang="zh-CN" sz="1400" kern="100" dirty="0">
                  <a:latin typeface="+mj-ea"/>
                  <a:ea typeface="+mj-ea"/>
                  <a:sym typeface="+mn-ea"/>
                </a:rPr>
                <a:t>进入汉唐电子保函系统。</a:t>
              </a:r>
              <a:endParaRPr lang="zh-CN" altLang="en-US" sz="1400" kern="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068445" y="1450340"/>
            <a:ext cx="4059555" cy="2278380"/>
          </a:xfrm>
          <a:prstGeom prst="rect">
            <a:avLst/>
          </a:prstGeom>
        </p:spPr>
      </p:pic>
      <p:grpSp>
        <p:nvGrpSpPr>
          <p:cNvPr id="3" name="组 26"/>
          <p:cNvGrpSpPr/>
          <p:nvPr/>
        </p:nvGrpSpPr>
        <p:grpSpPr>
          <a:xfrm>
            <a:off x="4237714" y="3300638"/>
            <a:ext cx="712252" cy="2260172"/>
            <a:chOff x="1885209" y="3443247"/>
            <a:chExt cx="712252" cy="2260172"/>
          </a:xfrm>
        </p:grpSpPr>
        <p:grpSp>
          <p:nvGrpSpPr>
            <p:cNvPr id="6" name="组 10"/>
            <p:cNvGrpSpPr/>
            <p:nvPr/>
          </p:nvGrpSpPr>
          <p:grpSpPr>
            <a:xfrm>
              <a:off x="1984931" y="3443247"/>
              <a:ext cx="512808" cy="512808"/>
              <a:chOff x="5772095" y="-241455"/>
              <a:chExt cx="512808" cy="512808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899086" y="-117139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5772095" y="-241455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6" name="直接连接符 32"/>
            <p:cNvCxnSpPr/>
            <p:nvPr/>
          </p:nvCxnSpPr>
          <p:spPr>
            <a:xfrm>
              <a:off x="2241085" y="3936099"/>
              <a:ext cx="2540" cy="107061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组 30"/>
            <p:cNvGrpSpPr/>
            <p:nvPr/>
          </p:nvGrpSpPr>
          <p:grpSpPr>
            <a:xfrm>
              <a:off x="1885209" y="4991167"/>
              <a:ext cx="712252" cy="712252"/>
              <a:chOff x="2657203" y="4992459"/>
              <a:chExt cx="712252" cy="712252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2657203" y="4992459"/>
                <a:ext cx="712252" cy="712252"/>
              </a:xfrm>
              <a:prstGeom prst="ellipse">
                <a:avLst/>
              </a:prstGeom>
              <a:solidFill>
                <a:srgbClr val="1B72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2924175" y="5071978"/>
                <a:ext cx="178309" cy="5632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p>
                <a:pPr marL="0" marR="0" indent="0" algn="ctr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zh-CN" sz="3000" dirty="0">
                    <a:solidFill>
                      <a:srgbClr val="FFFFFF"/>
                    </a:solidFill>
                    <a:uFill>
                      <a:solidFill>
                        <a:srgbClr val="000000"/>
                      </a:solidFill>
                    </a:uFill>
                    <a:sym typeface="Calibri" panose="020F0502020204030204"/>
                  </a:rPr>
                  <a:t>1</a:t>
                </a:r>
                <a:endParaRPr kumimoji="0" lang="zh-CN" altLang="en-US" sz="3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" y="1490345"/>
            <a:ext cx="6359525" cy="33286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登录平台</a:t>
            </a:r>
            <a:endParaRPr kumimoji="1" lang="zh-CN" altLang="en-US" dirty="0"/>
          </a:p>
        </p:txBody>
      </p:sp>
      <p:grpSp>
        <p:nvGrpSpPr>
          <p:cNvPr id="26" name="组 25"/>
          <p:cNvGrpSpPr/>
          <p:nvPr/>
        </p:nvGrpSpPr>
        <p:grpSpPr>
          <a:xfrm>
            <a:off x="646357" y="5757259"/>
            <a:ext cx="6483620" cy="535523"/>
            <a:chOff x="493957" y="5757259"/>
            <a:chExt cx="6483620" cy="535523"/>
          </a:xfrm>
        </p:grpSpPr>
        <p:sp>
          <p:nvSpPr>
            <p:cNvPr id="27" name="矩形 26"/>
            <p:cNvSpPr/>
            <p:nvPr/>
          </p:nvSpPr>
          <p:spPr>
            <a:xfrm>
              <a:off x="640059" y="5769959"/>
              <a:ext cx="6337518" cy="41275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indent="266700">
                <a:lnSpc>
                  <a:spcPct val="150000"/>
                </a:lnSpc>
                <a:spcAft>
                  <a:spcPts val="0"/>
                </a:spcAft>
              </a:pPr>
              <a:r>
                <a:rPr lang="zh-CN" altLang="en-US" sz="1400" kern="100" dirty="0">
                  <a:latin typeface="+mj-ea"/>
                  <a:ea typeface="+mj-ea"/>
                  <a:sym typeface="+mn-ea"/>
                </a:rPr>
                <a:t>点击</a:t>
              </a:r>
              <a:r>
                <a:rPr lang="en-US" altLang="zh-CN" sz="1400" kern="100" dirty="0">
                  <a:latin typeface="+mj-ea"/>
                  <a:ea typeface="+mj-ea"/>
                  <a:sym typeface="+mn-ea"/>
                </a:rPr>
                <a:t>CA</a:t>
              </a:r>
              <a:r>
                <a:rPr lang="zh-CN" altLang="en-US" sz="1400" kern="100" dirty="0">
                  <a:latin typeface="+mj-ea"/>
                  <a:ea typeface="+mj-ea"/>
                  <a:sym typeface="+mn-ea"/>
                </a:rPr>
                <a:t>登录，进入汉唐电子保函系统。</a:t>
              </a:r>
              <a:endParaRPr lang="zh-CN" altLang="en-US" sz="1400" kern="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81710" y="1809750"/>
            <a:ext cx="4643755" cy="2543810"/>
          </a:xfrm>
          <a:prstGeom prst="rect">
            <a:avLst/>
          </a:prstGeom>
        </p:spPr>
      </p:pic>
      <p:grpSp>
        <p:nvGrpSpPr>
          <p:cNvPr id="3" name="组 2"/>
          <p:cNvGrpSpPr/>
          <p:nvPr/>
        </p:nvGrpSpPr>
        <p:grpSpPr>
          <a:xfrm>
            <a:off x="2212650" y="3490344"/>
            <a:ext cx="4326631" cy="2013008"/>
            <a:chOff x="1072974" y="3667444"/>
            <a:chExt cx="4326631" cy="2013008"/>
          </a:xfrm>
        </p:grpSpPr>
        <p:sp>
          <p:nvSpPr>
            <p:cNvPr id="54" name="矩形 53"/>
            <p:cNvSpPr/>
            <p:nvPr/>
          </p:nvSpPr>
          <p:spPr>
            <a:xfrm>
              <a:off x="1884417" y="5081187"/>
              <a:ext cx="3515188" cy="486279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sz="16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输入密码点击立即登录</a:t>
              </a:r>
              <a:endParaRPr lang="zh-CN" altLang="en-US" sz="1600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1172696" y="3667444"/>
              <a:ext cx="512808" cy="512808"/>
            </a:xfrm>
            <a:prstGeom prst="ellipse">
              <a:avLst/>
            </a:prstGeom>
            <a:solidFill>
              <a:srgbClr val="0070C0">
                <a:alpha val="2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1299687" y="3791760"/>
              <a:ext cx="258826" cy="258826"/>
            </a:xfrm>
            <a:prstGeom prst="ellipse">
              <a:avLst/>
            </a:prstGeom>
            <a:solidFill>
              <a:srgbClr val="0070C0">
                <a:alpha val="6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57" name="直接连接符 32"/>
            <p:cNvCxnSpPr/>
            <p:nvPr/>
          </p:nvCxnSpPr>
          <p:spPr>
            <a:xfrm>
              <a:off x="1429100" y="4160575"/>
              <a:ext cx="0" cy="1336762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椭圆 57"/>
            <p:cNvSpPr/>
            <p:nvPr/>
          </p:nvSpPr>
          <p:spPr>
            <a:xfrm>
              <a:off x="1072974" y="4968200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339946" y="5042704"/>
              <a:ext cx="178309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000" dirty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sym typeface="Calibri" panose="020F0502020204030204"/>
                </a:rPr>
                <a:t>2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" y="1480820"/>
            <a:ext cx="6359525" cy="33286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完善企业信息</a:t>
            </a:r>
            <a:endParaRPr kumimoji="1" lang="zh-CN" altLang="en-US" dirty="0"/>
          </a:p>
        </p:txBody>
      </p:sp>
      <p:grpSp>
        <p:nvGrpSpPr>
          <p:cNvPr id="26" name="组 25"/>
          <p:cNvGrpSpPr/>
          <p:nvPr/>
        </p:nvGrpSpPr>
        <p:grpSpPr>
          <a:xfrm>
            <a:off x="534597" y="5327364"/>
            <a:ext cx="6483620" cy="1395095"/>
            <a:chOff x="493957" y="5757259"/>
            <a:chExt cx="6483620" cy="1395095"/>
          </a:xfrm>
        </p:grpSpPr>
        <p:sp>
          <p:nvSpPr>
            <p:cNvPr id="27" name="矩形 26"/>
            <p:cNvSpPr/>
            <p:nvPr/>
          </p:nvSpPr>
          <p:spPr>
            <a:xfrm>
              <a:off x="640059" y="5769959"/>
              <a:ext cx="6337518" cy="138239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indent="266700">
                <a:lnSpc>
                  <a:spcPct val="150000"/>
                </a:lnSpc>
                <a:spcAft>
                  <a:spcPts val="0"/>
                </a:spcAft>
              </a:pPr>
              <a:r>
                <a:rPr lang="zh-CN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首次进入电子保函平台后，保函平台会从交易平台获取部分企业信息，投标人需在进行准入申请前完善经办人、证照信息等企业信息</a:t>
              </a:r>
              <a:r>
                <a:rPr lang="zh-CN" altLang="zh-CN" sz="1400" kern="100" dirty="0">
                  <a:latin typeface="+mj-ea"/>
                  <a:ea typeface="+mj-ea"/>
                  <a:sym typeface="+mn-ea"/>
                </a:rPr>
                <a:t>。</a:t>
              </a:r>
              <a:endParaRPr lang="zh-CN" altLang="zh-CN" sz="1400" kern="100" dirty="0">
                <a:latin typeface="+mj-ea"/>
                <a:ea typeface="+mj-ea"/>
                <a:sym typeface="+mn-ea"/>
              </a:endParaRPr>
            </a:p>
            <a:p>
              <a:pPr indent="266700">
                <a:lnSpc>
                  <a:spcPct val="150000"/>
                </a:lnSpc>
                <a:spcAft>
                  <a:spcPts val="0"/>
                </a:spcAft>
              </a:pPr>
              <a:r>
                <a:rPr lang="zh-CN" sz="1400" kern="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注：每个地区一个公司只用在首次登陆后签章就可以了</a:t>
              </a:r>
              <a:endParaRPr lang="zh-CN" sz="14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266700">
                <a:lnSpc>
                  <a:spcPct val="150000"/>
                </a:lnSpc>
                <a:spcAft>
                  <a:spcPts val="0"/>
                </a:spcAft>
              </a:pPr>
              <a:endParaRPr lang="zh-CN" altLang="en-US" sz="1400" kern="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8330565" y="1944370"/>
            <a:ext cx="616585" cy="607695"/>
          </a:xfrm>
          <a:prstGeom prst="ellipse">
            <a:avLst/>
          </a:prstGeom>
          <a:solidFill>
            <a:srgbClr val="1B72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000" dirty="0" smtClean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rPr>
              <a:t>3</a:t>
            </a:r>
            <a:endParaRPr lang="en-US" altLang="zh-CN" sz="249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7890" y="1778635"/>
            <a:ext cx="4721225" cy="2554605"/>
          </a:xfrm>
          <a:prstGeom prst="rect">
            <a:avLst/>
          </a:prstGeom>
        </p:spPr>
      </p:pic>
      <p:grpSp>
        <p:nvGrpSpPr>
          <p:cNvPr id="9" name="组 8"/>
          <p:cNvGrpSpPr/>
          <p:nvPr/>
        </p:nvGrpSpPr>
        <p:grpSpPr>
          <a:xfrm>
            <a:off x="3714115" y="1944370"/>
            <a:ext cx="7820660" cy="532765"/>
            <a:chOff x="2179215" y="1878473"/>
            <a:chExt cx="9029838" cy="503769"/>
          </a:xfrm>
        </p:grpSpPr>
        <p:cxnSp>
          <p:nvCxnSpPr>
            <p:cNvPr id="46" name="直接连接符 32"/>
            <p:cNvCxnSpPr/>
            <p:nvPr/>
          </p:nvCxnSpPr>
          <p:spPr>
            <a:xfrm flipV="1">
              <a:off x="2179215" y="2175090"/>
              <a:ext cx="5329474" cy="17244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矩形 47"/>
            <p:cNvSpPr/>
            <p:nvPr/>
          </p:nvSpPr>
          <p:spPr>
            <a:xfrm>
              <a:off x="8293198" y="1878473"/>
              <a:ext cx="2915855" cy="503769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完善</a:t>
              </a: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企业信息提交</a:t>
              </a:r>
              <a:endPara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55" name="椭圆 54"/>
          <p:cNvSpPr/>
          <p:nvPr/>
        </p:nvSpPr>
        <p:spPr>
          <a:xfrm>
            <a:off x="3192482" y="2029844"/>
            <a:ext cx="512808" cy="512808"/>
          </a:xfrm>
          <a:prstGeom prst="ellipse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p>
            <a:pPr algn="ctr"/>
            <a:endParaRPr lang="zh-CN" altLang="en-US" sz="249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3327728" y="2138285"/>
            <a:ext cx="258826" cy="258826"/>
          </a:xfrm>
          <a:prstGeom prst="ellipse">
            <a:avLst/>
          </a:prstGeom>
          <a:solidFill>
            <a:srgbClr val="0070C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p>
            <a:pPr algn="ctr"/>
            <a:endParaRPr lang="zh-CN" altLang="en-US" sz="249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" y="1480820"/>
            <a:ext cx="6359525" cy="33286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完善企业信息提交</a:t>
            </a:r>
            <a:endParaRPr kumimoji="1" lang="zh-CN" altLang="en-US" dirty="0"/>
          </a:p>
        </p:txBody>
      </p:sp>
      <p:grpSp>
        <p:nvGrpSpPr>
          <p:cNvPr id="26" name="组 25"/>
          <p:cNvGrpSpPr/>
          <p:nvPr/>
        </p:nvGrpSpPr>
        <p:grpSpPr>
          <a:xfrm>
            <a:off x="646357" y="5757259"/>
            <a:ext cx="6483620" cy="535523"/>
            <a:chOff x="493957" y="5757259"/>
            <a:chExt cx="6483620" cy="535523"/>
          </a:xfrm>
        </p:grpSpPr>
        <p:sp>
          <p:nvSpPr>
            <p:cNvPr id="27" name="矩形 26"/>
            <p:cNvSpPr/>
            <p:nvPr/>
          </p:nvSpPr>
          <p:spPr>
            <a:xfrm>
              <a:off x="640059" y="5769959"/>
              <a:ext cx="6337518" cy="41275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 indent="266700">
                <a:lnSpc>
                  <a:spcPct val="150000"/>
                </a:lnSpc>
                <a:spcAft>
                  <a:spcPts val="0"/>
                </a:spcAft>
              </a:pPr>
              <a:r>
                <a:rPr lang="zh-CN" altLang="en-US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完善企业信息，并签章提交</a:t>
              </a:r>
              <a:r>
                <a:rPr lang="zh-CN" altLang="zh-CN" sz="1400" kern="100" dirty="0">
                  <a:latin typeface="+mj-ea"/>
                  <a:ea typeface="+mj-ea"/>
                  <a:sym typeface="+mn-ea"/>
                </a:rPr>
                <a:t>。</a:t>
              </a:r>
              <a:endParaRPr lang="zh-CN" altLang="en-US" sz="1400" kern="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8520430" y="1944370"/>
            <a:ext cx="616585" cy="607695"/>
          </a:xfrm>
          <a:prstGeom prst="ellipse">
            <a:avLst/>
          </a:prstGeom>
          <a:solidFill>
            <a:srgbClr val="1B72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000" dirty="0" smtClean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rPr>
              <a:t>4</a:t>
            </a:r>
            <a:endParaRPr lang="en-US" altLang="zh-CN" sz="249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7890" y="1743075"/>
            <a:ext cx="4717415" cy="2532380"/>
          </a:xfrm>
          <a:prstGeom prst="rect">
            <a:avLst/>
          </a:prstGeom>
        </p:spPr>
      </p:pic>
      <p:grpSp>
        <p:nvGrpSpPr>
          <p:cNvPr id="9" name="组 8"/>
          <p:cNvGrpSpPr/>
          <p:nvPr/>
        </p:nvGrpSpPr>
        <p:grpSpPr>
          <a:xfrm>
            <a:off x="3190875" y="2019301"/>
            <a:ext cx="8335643" cy="532765"/>
            <a:chOff x="2179215" y="1949325"/>
            <a:chExt cx="8335517" cy="503769"/>
          </a:xfrm>
        </p:grpSpPr>
        <p:cxnSp>
          <p:nvCxnSpPr>
            <p:cNvPr id="46" name="直接连接符 32"/>
            <p:cNvCxnSpPr/>
            <p:nvPr/>
          </p:nvCxnSpPr>
          <p:spPr>
            <a:xfrm flipV="1">
              <a:off x="2179215" y="2175090"/>
              <a:ext cx="5329474" cy="17244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矩形 47"/>
            <p:cNvSpPr/>
            <p:nvPr/>
          </p:nvSpPr>
          <p:spPr>
            <a:xfrm>
              <a:off x="8293536" y="1949325"/>
              <a:ext cx="2221196" cy="503769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完善</a:t>
              </a: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企业信息提交</a:t>
              </a:r>
              <a:endPara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55" name="椭圆 54"/>
          <p:cNvSpPr/>
          <p:nvPr/>
        </p:nvSpPr>
        <p:spPr>
          <a:xfrm>
            <a:off x="2677497" y="2019049"/>
            <a:ext cx="512808" cy="512808"/>
          </a:xfrm>
          <a:prstGeom prst="ellipse">
            <a:avLst/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p>
            <a:pPr algn="ctr"/>
            <a:endParaRPr lang="zh-CN" altLang="en-US" sz="249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2804488" y="2146540"/>
            <a:ext cx="258826" cy="258826"/>
          </a:xfrm>
          <a:prstGeom prst="ellipse">
            <a:avLst/>
          </a:prstGeom>
          <a:solidFill>
            <a:srgbClr val="0070C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p>
            <a:pPr algn="ctr"/>
            <a:endParaRPr lang="zh-CN" altLang="en-US" sz="249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选择出函机构</a:t>
            </a:r>
            <a:endParaRPr kumimoji="1"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30" y="1310005"/>
            <a:ext cx="6093460" cy="4609465"/>
          </a:xfrm>
          <a:prstGeom prst="rect">
            <a:avLst/>
          </a:prstGeom>
        </p:spPr>
      </p:pic>
      <p:grpSp>
        <p:nvGrpSpPr>
          <p:cNvPr id="25" name="组 24"/>
          <p:cNvGrpSpPr/>
          <p:nvPr/>
        </p:nvGrpSpPr>
        <p:grpSpPr>
          <a:xfrm>
            <a:off x="646430" y="5757545"/>
            <a:ext cx="7129780" cy="791210"/>
            <a:chOff x="493957" y="5757259"/>
            <a:chExt cx="6483620" cy="791210"/>
          </a:xfrm>
        </p:grpSpPr>
        <p:sp>
          <p:nvSpPr>
            <p:cNvPr id="26" name="矩形 25"/>
            <p:cNvSpPr/>
            <p:nvPr/>
          </p:nvSpPr>
          <p:spPr>
            <a:xfrm>
              <a:off x="640059" y="5769959"/>
              <a:ext cx="6337518" cy="77851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点击左</a:t>
              </a:r>
              <a:r>
                <a:rPr lang="zh-CN" altLang="en-US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侧</a:t>
              </a: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办理</a:t>
              </a:r>
              <a:r>
                <a:rPr lang="zh-CN" altLang="en-US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保函</a:t>
              </a: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选择工程质量保修金担保，并选择出函机构点击</a:t>
              </a: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选择</a:t>
              </a:r>
              <a:r>
                <a:rPr lang="en-US" altLang="zh-CN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sz="1400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按钮。</a:t>
              </a:r>
              <a:endParaRPr lang="zh-CN" altLang="en-US" sz="1400" kern="0" dirty="0" smtClea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>
                <a:lnSpc>
                  <a:spcPct val="160000"/>
                </a:lnSpc>
              </a:pPr>
              <a:r>
                <a:rPr lang="zh-CN" altLang="en-US" sz="1400" kern="0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注：手册中的出函机构仅仅为制作</a:t>
              </a:r>
              <a:r>
                <a:rPr lang="en-US" altLang="zh-CN" sz="1400" kern="0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1400" kern="0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使用</a:t>
              </a:r>
              <a:endParaRPr lang="zh-CN" altLang="en-US" sz="1400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493957" y="5757259"/>
              <a:ext cx="251792" cy="53276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5" name="图片 4" descr="C:\Users\Administrator\Desktop\未标题-1.jpg未标题-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757805" y="1647190"/>
            <a:ext cx="5384165" cy="2773680"/>
          </a:xfrm>
          <a:prstGeom prst="rect">
            <a:avLst/>
          </a:prstGeom>
        </p:spPr>
      </p:pic>
      <p:grpSp>
        <p:nvGrpSpPr>
          <p:cNvPr id="7" name="组 6"/>
          <p:cNvGrpSpPr/>
          <p:nvPr/>
        </p:nvGrpSpPr>
        <p:grpSpPr>
          <a:xfrm>
            <a:off x="7385161" y="2408603"/>
            <a:ext cx="4637405" cy="1064260"/>
            <a:chOff x="4246259" y="1465271"/>
            <a:chExt cx="4637405" cy="1064260"/>
          </a:xfrm>
        </p:grpSpPr>
        <p:cxnSp>
          <p:nvCxnSpPr>
            <p:cNvPr id="8" name="直接连接符 32"/>
            <p:cNvCxnSpPr/>
            <p:nvPr/>
          </p:nvCxnSpPr>
          <p:spPr>
            <a:xfrm>
              <a:off x="4766593" y="1821397"/>
              <a:ext cx="1440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5563944" y="1465271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356999" y="1553536"/>
              <a:ext cx="2526665" cy="97599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dirty="0" smtClea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点击投标保函选择工程质量保修金担保</a:t>
              </a:r>
              <a:endPara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830916" y="1539775"/>
              <a:ext cx="178309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000" dirty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sym typeface="Calibri" panose="020F0502020204030204"/>
                </a:rPr>
                <a:t>5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3" name="组 10"/>
            <p:cNvGrpSpPr/>
            <p:nvPr/>
          </p:nvGrpSpPr>
          <p:grpSpPr>
            <a:xfrm>
              <a:off x="4246259" y="1564993"/>
              <a:ext cx="512808" cy="512808"/>
              <a:chOff x="4246259" y="1564993"/>
              <a:chExt cx="512808" cy="512808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4246259" y="1564993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4377917" y="1691984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>
                <a:sym typeface="+mn-ea"/>
              </a:rPr>
              <a:t>填写项目信息</a:t>
            </a:r>
            <a:endParaRPr kumimoji="1"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830" y="1310005"/>
            <a:ext cx="6093460" cy="4609465"/>
          </a:xfrm>
          <a:prstGeom prst="rect">
            <a:avLst/>
          </a:prstGeom>
        </p:spPr>
      </p:pic>
      <p:grpSp>
        <p:nvGrpSpPr>
          <p:cNvPr id="25" name="组 24"/>
          <p:cNvGrpSpPr/>
          <p:nvPr/>
        </p:nvGrpSpPr>
        <p:grpSpPr>
          <a:xfrm>
            <a:off x="646357" y="5757259"/>
            <a:ext cx="6483620" cy="535523"/>
            <a:chOff x="493957" y="5757259"/>
            <a:chExt cx="6483620" cy="535523"/>
          </a:xfrm>
        </p:grpSpPr>
        <p:sp>
          <p:nvSpPr>
            <p:cNvPr id="26" name="矩形 25"/>
            <p:cNvSpPr/>
            <p:nvPr/>
          </p:nvSpPr>
          <p:spPr>
            <a:xfrm>
              <a:off x="640059" y="5769959"/>
              <a:ext cx="6337518" cy="434340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sz="1400" kern="100" dirty="0">
                  <a:latin typeface="+mj-ea"/>
                  <a:ea typeface="+mj-ea"/>
                  <a:sym typeface="+mn-ea"/>
                </a:rPr>
                <a:t>进入项目信息页面</a:t>
              </a:r>
              <a:r>
                <a:rPr lang="zh-CN" altLang="en-US" sz="1400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填写项目信息，并上传所需资料</a:t>
              </a:r>
              <a:r>
                <a:rPr lang="zh-CN" altLang="en-US" sz="1400" kern="100" dirty="0">
                  <a:latin typeface="+mj-ea"/>
                  <a:ea typeface="+mj-ea"/>
                  <a:sym typeface="+mn-ea"/>
                </a:rPr>
                <a:t>。</a:t>
              </a:r>
              <a:endParaRPr lang="zh-CN" altLang="en-US" sz="1400" kern="1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493957" y="5757259"/>
              <a:ext cx="251792" cy="535523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*</a:t>
              </a:r>
              <a:endParaRPr lang="zh-CN" altLang="en-US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83180" y="1700530"/>
            <a:ext cx="5446395" cy="2667000"/>
          </a:xfrm>
          <a:prstGeom prst="rect">
            <a:avLst/>
          </a:prstGeom>
        </p:spPr>
      </p:pic>
      <p:grpSp>
        <p:nvGrpSpPr>
          <p:cNvPr id="7" name="组 6"/>
          <p:cNvGrpSpPr/>
          <p:nvPr/>
        </p:nvGrpSpPr>
        <p:grpSpPr>
          <a:xfrm>
            <a:off x="7162276" y="2408603"/>
            <a:ext cx="4806950" cy="1064260"/>
            <a:chOff x="4246259" y="1465271"/>
            <a:chExt cx="4806950" cy="1064260"/>
          </a:xfrm>
        </p:grpSpPr>
        <p:cxnSp>
          <p:nvCxnSpPr>
            <p:cNvPr id="8" name="直接连接符 32"/>
            <p:cNvCxnSpPr/>
            <p:nvPr/>
          </p:nvCxnSpPr>
          <p:spPr>
            <a:xfrm>
              <a:off x="4766593" y="1821397"/>
              <a:ext cx="1440000" cy="0"/>
            </a:xfrm>
            <a:prstGeom prst="line">
              <a:avLst/>
            </a:prstGeom>
            <a:ln w="12700">
              <a:solidFill>
                <a:srgbClr val="9DA8B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5563944" y="1465271"/>
              <a:ext cx="712252" cy="712252"/>
            </a:xfrm>
            <a:prstGeom prst="ellipse">
              <a:avLst/>
            </a:prstGeom>
            <a:solidFill>
              <a:srgbClr val="1B7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356999" y="1553536"/>
              <a:ext cx="2696210" cy="975995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填写项目信息，并上传所需资料</a:t>
              </a:r>
              <a:endParaRPr lang="zh-CN" alt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830916" y="1539775"/>
              <a:ext cx="178309" cy="56324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000" dirty="0">
                  <a:solidFill>
                    <a:srgbClr val="FFFFFF"/>
                  </a:solidFill>
                  <a:uFill>
                    <a:solidFill>
                      <a:srgbClr val="000000"/>
                    </a:solidFill>
                  </a:uFill>
                  <a:sym typeface="Calibri" panose="020F0502020204030204"/>
                </a:rPr>
                <a:t>6</a:t>
              </a: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3" name="组 10"/>
            <p:cNvGrpSpPr/>
            <p:nvPr/>
          </p:nvGrpSpPr>
          <p:grpSpPr>
            <a:xfrm>
              <a:off x="4246259" y="1564993"/>
              <a:ext cx="512808" cy="512808"/>
              <a:chOff x="4246259" y="1564993"/>
              <a:chExt cx="512808" cy="512808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4246259" y="1564993"/>
                <a:ext cx="512808" cy="512808"/>
              </a:xfrm>
              <a:prstGeom prst="ellipse">
                <a:avLst/>
              </a:prstGeom>
              <a:solidFill>
                <a:srgbClr val="0070C0">
                  <a:alpha val="2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4377917" y="1691984"/>
                <a:ext cx="258826" cy="258826"/>
              </a:xfrm>
              <a:prstGeom prst="ellipse">
                <a:avLst/>
              </a:prstGeom>
              <a:solidFill>
                <a:srgbClr val="0070C0">
                  <a:alpha val="6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1" tIns="45716" rIns="91431" bIns="45716"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COMMONDATA" val="eyJoZGlkIjoiMTk0ZjU2NzU3NDFkNTVhYjBmYzgzMzcyZmU0OGJlYmUifQ=="/>
  <p:tag name="KSO_WPP_MARK_KEY" val="e67b30de-7c0e-4360-9b47-972085020131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云适配">
      <a:dk1>
        <a:srgbClr val="2C2D33"/>
      </a:dk1>
      <a:lt1>
        <a:srgbClr val="FFFFFF"/>
      </a:lt1>
      <a:dk2>
        <a:srgbClr val="44546A"/>
      </a:dk2>
      <a:lt2>
        <a:srgbClr val="FFFFFF"/>
      </a:lt2>
      <a:accent1>
        <a:srgbClr val="CD0804"/>
      </a:accent1>
      <a:accent2>
        <a:srgbClr val="B50603"/>
      </a:accent2>
      <a:accent3>
        <a:srgbClr val="9A0402"/>
      </a:accent3>
      <a:accent4>
        <a:srgbClr val="E87676"/>
      </a:accent4>
      <a:accent5>
        <a:srgbClr val="2C2D33"/>
      </a:accent5>
      <a:accent6>
        <a:srgbClr val="7F7F7F"/>
      </a:accent6>
      <a:hlink>
        <a:srgbClr val="31B1E7"/>
      </a:hlink>
      <a:folHlink>
        <a:srgbClr val="ADB9CA"/>
      </a:folHlink>
    </a:clrScheme>
    <a:fontScheme name="中文-雅黑  西文-helvetica">
      <a:majorFont>
        <a:latin typeface="Helvetica"/>
        <a:ea typeface="微软雅黑"/>
        <a:cs typeface=""/>
      </a:majorFont>
      <a:minorFont>
        <a:latin typeface="Helvetica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1076</Words>
  <Application>WPS 演示</Application>
  <PresentationFormat>宽屏</PresentationFormat>
  <Paragraphs>178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Arial</vt:lpstr>
      <vt:lpstr>宋体</vt:lpstr>
      <vt:lpstr>Wingdings</vt:lpstr>
      <vt:lpstr>Helvetica Light</vt:lpstr>
      <vt:lpstr>微软雅黑</vt:lpstr>
      <vt:lpstr>Calibri</vt:lpstr>
      <vt:lpstr>Calibri</vt:lpstr>
      <vt:lpstr>Arial</vt:lpstr>
      <vt:lpstr>Helvetica</vt:lpstr>
      <vt:lpstr>Arial Unicode MS</vt:lpstr>
      <vt:lpstr>Office 主题</vt:lpstr>
      <vt:lpstr>工程质量保修金担保 投标人操作手册</vt:lpstr>
      <vt:lpstr>PowerPoint 演示文稿</vt:lpstr>
      <vt:lpstr>浏览器环境要求</vt:lpstr>
      <vt:lpstr>进入汉唐金融服务平台</vt:lpstr>
      <vt:lpstr>登录平台</vt:lpstr>
      <vt:lpstr>完善企业信息</vt:lpstr>
      <vt:lpstr>完善企业信息提交</vt:lpstr>
      <vt:lpstr>选择出函机构</vt:lpstr>
      <vt:lpstr>填写项目信息</vt:lpstr>
      <vt:lpstr>填写项目信息</vt:lpstr>
      <vt:lpstr>提交项目信息</vt:lpstr>
      <vt:lpstr>CA签章</vt:lpstr>
      <vt:lpstr>提交签章信息</vt:lpstr>
      <vt:lpstr>基本信息确认</vt:lpstr>
      <vt:lpstr>填写付款信息</vt:lpstr>
      <vt:lpstr>提交付款信息</vt:lpstr>
      <vt:lpstr>保函出具并下载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ysp</dc:creator>
  <cp:lastModifiedBy>lenovo</cp:lastModifiedBy>
  <cp:revision>322</cp:revision>
  <dcterms:created xsi:type="dcterms:W3CDTF">2017-07-27T07:48:00Z</dcterms:created>
  <dcterms:modified xsi:type="dcterms:W3CDTF">2023-04-20T07:43:43Z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91811B7511694EB183AC066DDFF0DC28_12</vt:lpwstr>
  </property>
  <property fmtid="{D5CDD505-2E9C-101B-9397-08002B2CF9AE}" pid="3" name="KSOProductBuildVer">
    <vt:lpwstr>2052-11.1.0.14036</vt:lpwstr>
  </property>
</Properties>
</file>